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handoutMasterIdLst>
    <p:handoutMasterId r:id="rId45"/>
  </p:handoutMasterIdLst>
  <p:sldIdLst>
    <p:sldId id="256" r:id="rId2"/>
    <p:sldId id="327" r:id="rId3"/>
    <p:sldId id="314" r:id="rId4"/>
    <p:sldId id="318" r:id="rId5"/>
    <p:sldId id="319" r:id="rId6"/>
    <p:sldId id="296" r:id="rId7"/>
    <p:sldId id="292" r:id="rId8"/>
    <p:sldId id="324" r:id="rId9"/>
    <p:sldId id="310" r:id="rId10"/>
    <p:sldId id="330" r:id="rId11"/>
    <p:sldId id="331" r:id="rId12"/>
    <p:sldId id="321" r:id="rId13"/>
    <p:sldId id="332" r:id="rId14"/>
    <p:sldId id="257" r:id="rId15"/>
    <p:sldId id="258" r:id="rId16"/>
    <p:sldId id="259" r:id="rId17"/>
    <p:sldId id="260" r:id="rId18"/>
    <p:sldId id="261" r:id="rId19"/>
    <p:sldId id="262" r:id="rId20"/>
    <p:sldId id="282" r:id="rId21"/>
    <p:sldId id="281" r:id="rId22"/>
    <p:sldId id="279" r:id="rId23"/>
    <p:sldId id="283" r:id="rId24"/>
    <p:sldId id="284" r:id="rId25"/>
    <p:sldId id="285" r:id="rId26"/>
    <p:sldId id="265" r:id="rId27"/>
    <p:sldId id="286" r:id="rId28"/>
    <p:sldId id="275"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495" autoAdjust="0"/>
  </p:normalViewPr>
  <p:slideViewPr>
    <p:cSldViewPr snapToGrid="0">
      <p:cViewPr varScale="1">
        <p:scale>
          <a:sx n="69" d="100"/>
          <a:sy n="69" d="100"/>
        </p:scale>
        <p:origin x="1184" y="40"/>
      </p:cViewPr>
      <p:guideLst>
        <p:guide pos="3840"/>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1" d="100"/>
          <a:sy n="101" d="100"/>
        </p:scale>
        <p:origin x="-35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A8AFCE-FE98-4698-821D-3BC006B19EA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48902BA2-F435-448C-9648-7B001A18B969}">
      <dgm:prSet phldrT="[Text]" custT="1"/>
      <dgm:spPr/>
      <dgm:t>
        <a:bodyPr/>
        <a:lstStyle/>
        <a:p>
          <a:r>
            <a:rPr lang="en-US" sz="1800" b="1" dirty="0">
              <a:solidFill>
                <a:schemeClr val="tx1"/>
              </a:solidFill>
            </a:rPr>
            <a:t>Excessive alcohol use</a:t>
          </a:r>
        </a:p>
      </dgm:t>
    </dgm:pt>
    <dgm:pt modelId="{7E51E87B-82A4-478B-AC93-B2E331F932E0}" type="parTrans" cxnId="{9EFB6FB1-D3FA-471F-AA66-1C46C83183C6}">
      <dgm:prSet/>
      <dgm:spPr/>
      <dgm:t>
        <a:bodyPr/>
        <a:lstStyle/>
        <a:p>
          <a:endParaRPr lang="en-US"/>
        </a:p>
      </dgm:t>
    </dgm:pt>
    <dgm:pt modelId="{DA828122-91B1-4996-8486-0213E3D6AF29}" type="sibTrans" cxnId="{9EFB6FB1-D3FA-471F-AA66-1C46C83183C6}">
      <dgm:prSet/>
      <dgm:spPr/>
      <dgm:t>
        <a:bodyPr/>
        <a:lstStyle/>
        <a:p>
          <a:endParaRPr lang="en-US"/>
        </a:p>
      </dgm:t>
    </dgm:pt>
    <dgm:pt modelId="{56F99904-A95B-4957-B9D1-097AB85EE576}">
      <dgm:prSet phldrT="[Text]" custT="1"/>
      <dgm:spPr/>
      <dgm:t>
        <a:bodyPr/>
        <a:lstStyle/>
        <a:p>
          <a:r>
            <a:rPr lang="en-US" sz="1800" b="1" dirty="0">
              <a:solidFill>
                <a:schemeClr val="tx1"/>
              </a:solidFill>
            </a:rPr>
            <a:t>- tive Linked to defile-</a:t>
          </a:r>
          <a:r>
            <a:rPr lang="en-US" sz="1800" b="1" dirty="0" err="1">
              <a:solidFill>
                <a:schemeClr val="tx1"/>
              </a:solidFill>
            </a:rPr>
            <a:t>ment</a:t>
          </a:r>
          <a:endParaRPr lang="en-US" sz="1800" b="1" dirty="0">
            <a:solidFill>
              <a:schemeClr val="tx1"/>
            </a:solidFill>
          </a:endParaRPr>
        </a:p>
      </dgm:t>
    </dgm:pt>
    <dgm:pt modelId="{1F275D00-12C3-4992-9397-1E45A5553FC1}" type="parTrans" cxnId="{599323BA-CD24-4DD4-BE48-C963BE7EF7DC}">
      <dgm:prSet/>
      <dgm:spPr/>
      <dgm:t>
        <a:bodyPr/>
        <a:lstStyle/>
        <a:p>
          <a:endParaRPr lang="en-US"/>
        </a:p>
      </dgm:t>
    </dgm:pt>
    <dgm:pt modelId="{EC898BAD-9429-4A68-9485-6210A9FA0618}" type="sibTrans" cxnId="{599323BA-CD24-4DD4-BE48-C963BE7EF7DC}">
      <dgm:prSet/>
      <dgm:spPr/>
      <dgm:t>
        <a:bodyPr/>
        <a:lstStyle/>
        <a:p>
          <a:endParaRPr lang="en-US"/>
        </a:p>
      </dgm:t>
    </dgm:pt>
    <dgm:pt modelId="{5546DD48-093F-4DA5-AB2E-57BC000594CC}">
      <dgm:prSet phldrT="[Text]" custT="1"/>
      <dgm:spPr/>
      <dgm:t>
        <a:bodyPr/>
        <a:lstStyle/>
        <a:p>
          <a:r>
            <a:rPr lang="en-US" sz="1800" b="1" dirty="0">
              <a:solidFill>
                <a:schemeClr val="tx1"/>
              </a:solidFill>
            </a:rPr>
            <a:t>-tive </a:t>
          </a:r>
        </a:p>
        <a:p>
          <a:r>
            <a:rPr lang="en-US" sz="1800" b="1" dirty="0">
              <a:solidFill>
                <a:schemeClr val="tx1"/>
              </a:solidFill>
            </a:rPr>
            <a:t>Waste my money</a:t>
          </a:r>
        </a:p>
      </dgm:t>
    </dgm:pt>
    <dgm:pt modelId="{ECDA5711-7AC7-4ED3-870E-3959B6904C69}" type="parTrans" cxnId="{A302EDEE-9A20-4E9E-8C8F-85EF86A831CE}">
      <dgm:prSet/>
      <dgm:spPr/>
      <dgm:t>
        <a:bodyPr/>
        <a:lstStyle/>
        <a:p>
          <a:endParaRPr lang="en-US"/>
        </a:p>
      </dgm:t>
    </dgm:pt>
    <dgm:pt modelId="{36E2CCFB-DE3B-42A0-B0D4-9F66AEAC0ED8}" type="sibTrans" cxnId="{A302EDEE-9A20-4E9E-8C8F-85EF86A831CE}">
      <dgm:prSet/>
      <dgm:spPr/>
      <dgm:t>
        <a:bodyPr/>
        <a:lstStyle/>
        <a:p>
          <a:endParaRPr lang="en-US"/>
        </a:p>
      </dgm:t>
    </dgm:pt>
    <dgm:pt modelId="{A5C6BBC9-08DB-4341-B553-661F79E0873F}">
      <dgm:prSet phldrT="[Text]" custT="1"/>
      <dgm:spPr/>
      <dgm:t>
        <a:bodyPr/>
        <a:lstStyle/>
        <a:p>
          <a:r>
            <a:rPr lang="en-US" sz="1800" b="1" dirty="0">
              <a:solidFill>
                <a:schemeClr val="tx1"/>
              </a:solidFill>
            </a:rPr>
            <a:t>-tive linked to accidents</a:t>
          </a:r>
        </a:p>
      </dgm:t>
    </dgm:pt>
    <dgm:pt modelId="{89F3BB11-6FDC-44B5-ACFD-4F92C324B723}" type="parTrans" cxnId="{09979339-4B56-4F7E-9020-9A406CB4E68A}">
      <dgm:prSet/>
      <dgm:spPr/>
      <dgm:t>
        <a:bodyPr/>
        <a:lstStyle/>
        <a:p>
          <a:endParaRPr lang="en-US"/>
        </a:p>
      </dgm:t>
    </dgm:pt>
    <dgm:pt modelId="{C93F3AB6-0CF4-4E28-9DD3-176415DFC3F7}" type="sibTrans" cxnId="{09979339-4B56-4F7E-9020-9A406CB4E68A}">
      <dgm:prSet/>
      <dgm:spPr/>
      <dgm:t>
        <a:bodyPr/>
        <a:lstStyle/>
        <a:p>
          <a:endParaRPr lang="en-US"/>
        </a:p>
      </dgm:t>
    </dgm:pt>
    <dgm:pt modelId="{6FF26E10-87F6-441E-940B-06CC96A2452D}">
      <dgm:prSet phldrT="[Text]" custT="1"/>
      <dgm:spPr/>
      <dgm:t>
        <a:bodyPr/>
        <a:lstStyle/>
        <a:p>
          <a:r>
            <a:rPr lang="en-US" sz="1800" b="1" dirty="0">
              <a:solidFill>
                <a:schemeClr val="tx1"/>
              </a:solidFill>
            </a:rPr>
            <a:t>+ </a:t>
          </a:r>
        </a:p>
        <a:p>
          <a:r>
            <a:rPr lang="en-US" sz="1800" b="1" dirty="0">
              <a:solidFill>
                <a:schemeClr val="tx1"/>
              </a:solidFill>
            </a:rPr>
            <a:t>gives </a:t>
          </a:r>
          <a:r>
            <a:rPr lang="en-US" sz="1800" b="1" dirty="0" err="1">
              <a:solidFill>
                <a:schemeClr val="tx1"/>
              </a:solidFill>
            </a:rPr>
            <a:t>confi-dence</a:t>
          </a:r>
          <a:endParaRPr lang="en-US" sz="1800" b="1" dirty="0">
            <a:solidFill>
              <a:schemeClr val="tx1"/>
            </a:solidFill>
          </a:endParaRPr>
        </a:p>
      </dgm:t>
    </dgm:pt>
    <dgm:pt modelId="{0DFA6C31-572B-4184-B82E-FE001A043CF9}" type="parTrans" cxnId="{C26A1177-9609-47E3-BB31-A987CAF6E562}">
      <dgm:prSet/>
      <dgm:spPr/>
      <dgm:t>
        <a:bodyPr/>
        <a:lstStyle/>
        <a:p>
          <a:endParaRPr lang="en-US"/>
        </a:p>
      </dgm:t>
    </dgm:pt>
    <dgm:pt modelId="{A52F9C78-6C9E-46AF-8F21-C16E68C2A7FE}" type="sibTrans" cxnId="{C26A1177-9609-47E3-BB31-A987CAF6E562}">
      <dgm:prSet/>
      <dgm:spPr/>
      <dgm:t>
        <a:bodyPr/>
        <a:lstStyle/>
        <a:p>
          <a:endParaRPr lang="en-US"/>
        </a:p>
      </dgm:t>
    </dgm:pt>
    <dgm:pt modelId="{A8D3E131-2752-4429-AF46-D1C801E971BA}">
      <dgm:prSet phldrT="[Text]" custT="1"/>
      <dgm:spPr/>
      <dgm:t>
        <a:bodyPr/>
        <a:lstStyle/>
        <a:p>
          <a:r>
            <a:rPr lang="en-US" sz="1800" b="1" dirty="0">
              <a:solidFill>
                <a:schemeClr val="tx1"/>
              </a:solidFill>
            </a:rPr>
            <a:t>+</a:t>
          </a:r>
        </a:p>
        <a:p>
          <a:r>
            <a:rPr lang="en-US" sz="1800" b="1" dirty="0">
              <a:solidFill>
                <a:schemeClr val="tx1"/>
              </a:solidFill>
            </a:rPr>
            <a:t>increase social status</a:t>
          </a:r>
        </a:p>
      </dgm:t>
    </dgm:pt>
    <dgm:pt modelId="{B41C201C-7EDB-4847-A936-4CC777120DEE}" type="parTrans" cxnId="{B67F4318-CDF8-4F5B-B9F9-04D46B7DF1E7}">
      <dgm:prSet/>
      <dgm:spPr/>
      <dgm:t>
        <a:bodyPr/>
        <a:lstStyle/>
        <a:p>
          <a:endParaRPr lang="en-US"/>
        </a:p>
      </dgm:t>
    </dgm:pt>
    <dgm:pt modelId="{FA7BBAD6-E1CD-4898-A2A9-64560B03AF2E}" type="sibTrans" cxnId="{B67F4318-CDF8-4F5B-B9F9-04D46B7DF1E7}">
      <dgm:prSet/>
      <dgm:spPr/>
      <dgm:t>
        <a:bodyPr/>
        <a:lstStyle/>
        <a:p>
          <a:endParaRPr lang="en-US"/>
        </a:p>
      </dgm:t>
    </dgm:pt>
    <dgm:pt modelId="{8F479669-D62F-467E-9FB4-3BBCE3408C86}">
      <dgm:prSet phldrT="[Text]" custT="1"/>
      <dgm:spPr/>
      <dgm:t>
        <a:bodyPr/>
        <a:lstStyle/>
        <a:p>
          <a:r>
            <a:rPr lang="en-US" sz="1800" b="1" dirty="0">
              <a:solidFill>
                <a:schemeClr val="tx1"/>
              </a:solidFill>
            </a:rPr>
            <a:t>-tive Linked to theft </a:t>
          </a:r>
        </a:p>
      </dgm:t>
    </dgm:pt>
    <dgm:pt modelId="{5D83DC93-6BD1-40BF-AEA0-FB480A2F794E}" type="parTrans" cxnId="{65A52C49-2EB2-463E-8AB5-91A2B232512A}">
      <dgm:prSet/>
      <dgm:spPr/>
      <dgm:t>
        <a:bodyPr/>
        <a:lstStyle/>
        <a:p>
          <a:endParaRPr lang="en-US"/>
        </a:p>
      </dgm:t>
    </dgm:pt>
    <dgm:pt modelId="{2BE31392-25D4-40B4-9C20-0F1FA61BE867}" type="sibTrans" cxnId="{65A52C49-2EB2-463E-8AB5-91A2B232512A}">
      <dgm:prSet/>
      <dgm:spPr/>
      <dgm:t>
        <a:bodyPr/>
        <a:lstStyle/>
        <a:p>
          <a:endParaRPr lang="en-US"/>
        </a:p>
      </dgm:t>
    </dgm:pt>
    <dgm:pt modelId="{0C5F75A9-3101-4C96-8B5B-8B76BAD3C791}" type="pres">
      <dgm:prSet presAssocID="{6AA8AFCE-FE98-4698-821D-3BC006B19EAA}" presName="Name0" presStyleCnt="0">
        <dgm:presLayoutVars>
          <dgm:chMax val="1"/>
          <dgm:chPref val="1"/>
          <dgm:dir/>
          <dgm:animOne val="branch"/>
          <dgm:animLvl val="lvl"/>
        </dgm:presLayoutVars>
      </dgm:prSet>
      <dgm:spPr/>
    </dgm:pt>
    <dgm:pt modelId="{F4D903C8-24DE-4F81-A542-EFEDDF60066B}" type="pres">
      <dgm:prSet presAssocID="{48902BA2-F435-448C-9648-7B001A18B969}" presName="Parent" presStyleLbl="node0" presStyleIdx="0" presStyleCnt="1">
        <dgm:presLayoutVars>
          <dgm:chMax val="6"/>
          <dgm:chPref val="6"/>
        </dgm:presLayoutVars>
      </dgm:prSet>
      <dgm:spPr/>
    </dgm:pt>
    <dgm:pt modelId="{0483CAD1-A9FB-4D0A-96B4-51B14057B7D9}" type="pres">
      <dgm:prSet presAssocID="{56F99904-A95B-4957-B9D1-097AB85EE576}" presName="Accent1" presStyleCnt="0"/>
      <dgm:spPr/>
    </dgm:pt>
    <dgm:pt modelId="{75073D62-5B3D-4F85-B0FE-42F17E8287B9}" type="pres">
      <dgm:prSet presAssocID="{56F99904-A95B-4957-B9D1-097AB85EE576}" presName="Accent" presStyleLbl="bgShp" presStyleIdx="0" presStyleCnt="6"/>
      <dgm:spPr/>
    </dgm:pt>
    <dgm:pt modelId="{0D9C7EE5-2F13-4A1A-B280-4E3BB4AA048F}" type="pres">
      <dgm:prSet presAssocID="{56F99904-A95B-4957-B9D1-097AB85EE576}" presName="Child1" presStyleLbl="node1" presStyleIdx="0" presStyleCnt="6" custScaleX="95337" custLinFactNeighborX="-2301" custLinFactNeighborY="-3572">
        <dgm:presLayoutVars>
          <dgm:chMax val="0"/>
          <dgm:chPref val="0"/>
          <dgm:bulletEnabled val="1"/>
        </dgm:presLayoutVars>
      </dgm:prSet>
      <dgm:spPr/>
    </dgm:pt>
    <dgm:pt modelId="{BC3E76B8-91F6-4265-99A6-91424C1C2DAF}" type="pres">
      <dgm:prSet presAssocID="{5546DD48-093F-4DA5-AB2E-57BC000594CC}" presName="Accent2" presStyleCnt="0"/>
      <dgm:spPr/>
    </dgm:pt>
    <dgm:pt modelId="{C6345711-A160-480A-989D-C223E0B73EE0}" type="pres">
      <dgm:prSet presAssocID="{5546DD48-093F-4DA5-AB2E-57BC000594CC}" presName="Accent" presStyleLbl="bgShp" presStyleIdx="1" presStyleCnt="6"/>
      <dgm:spPr/>
    </dgm:pt>
    <dgm:pt modelId="{AE1B71E3-0512-4ADD-8F55-A65E1F948B54}" type="pres">
      <dgm:prSet presAssocID="{5546DD48-093F-4DA5-AB2E-57BC000594CC}" presName="Child2" presStyleLbl="node1" presStyleIdx="1" presStyleCnt="6">
        <dgm:presLayoutVars>
          <dgm:chMax val="0"/>
          <dgm:chPref val="0"/>
          <dgm:bulletEnabled val="1"/>
        </dgm:presLayoutVars>
      </dgm:prSet>
      <dgm:spPr/>
    </dgm:pt>
    <dgm:pt modelId="{980827C6-6D90-4E59-863E-E20A212B8A07}" type="pres">
      <dgm:prSet presAssocID="{A5C6BBC9-08DB-4341-B553-661F79E0873F}" presName="Accent3" presStyleCnt="0"/>
      <dgm:spPr/>
    </dgm:pt>
    <dgm:pt modelId="{21980A1F-1335-4E9A-BF62-574991A4D904}" type="pres">
      <dgm:prSet presAssocID="{A5C6BBC9-08DB-4341-B553-661F79E0873F}" presName="Accent" presStyleLbl="bgShp" presStyleIdx="2" presStyleCnt="6"/>
      <dgm:spPr/>
    </dgm:pt>
    <dgm:pt modelId="{F709BE93-D8E6-4957-B06D-DA167C5F8234}" type="pres">
      <dgm:prSet presAssocID="{A5C6BBC9-08DB-4341-B553-661F79E0873F}" presName="Child3" presStyleLbl="node1" presStyleIdx="2" presStyleCnt="6">
        <dgm:presLayoutVars>
          <dgm:chMax val="0"/>
          <dgm:chPref val="0"/>
          <dgm:bulletEnabled val="1"/>
        </dgm:presLayoutVars>
      </dgm:prSet>
      <dgm:spPr/>
    </dgm:pt>
    <dgm:pt modelId="{C9D15EA7-9F6C-489B-B249-BA0684594FDF}" type="pres">
      <dgm:prSet presAssocID="{6FF26E10-87F6-441E-940B-06CC96A2452D}" presName="Accent4" presStyleCnt="0"/>
      <dgm:spPr/>
    </dgm:pt>
    <dgm:pt modelId="{6B6E385F-0D8A-4566-AC9B-22E6D9330776}" type="pres">
      <dgm:prSet presAssocID="{6FF26E10-87F6-441E-940B-06CC96A2452D}" presName="Accent" presStyleLbl="bgShp" presStyleIdx="3" presStyleCnt="6"/>
      <dgm:spPr/>
    </dgm:pt>
    <dgm:pt modelId="{F42DE5AA-8238-4CA2-8F34-88C6D50800C3}" type="pres">
      <dgm:prSet presAssocID="{6FF26E10-87F6-441E-940B-06CC96A2452D}" presName="Child4" presStyleLbl="node1" presStyleIdx="3" presStyleCnt="6">
        <dgm:presLayoutVars>
          <dgm:chMax val="0"/>
          <dgm:chPref val="0"/>
          <dgm:bulletEnabled val="1"/>
        </dgm:presLayoutVars>
      </dgm:prSet>
      <dgm:spPr/>
    </dgm:pt>
    <dgm:pt modelId="{D2FEE0EE-C477-4E62-9474-8B1D7FB02112}" type="pres">
      <dgm:prSet presAssocID="{A8D3E131-2752-4429-AF46-D1C801E971BA}" presName="Accent5" presStyleCnt="0"/>
      <dgm:spPr/>
    </dgm:pt>
    <dgm:pt modelId="{4DAB6668-A708-4356-B9E0-D1DEBC1EA94F}" type="pres">
      <dgm:prSet presAssocID="{A8D3E131-2752-4429-AF46-D1C801E971BA}" presName="Accent" presStyleLbl="bgShp" presStyleIdx="4" presStyleCnt="6"/>
      <dgm:spPr/>
    </dgm:pt>
    <dgm:pt modelId="{4A8BCA3D-22E6-4058-BA4C-5FFE49A5F79F}" type="pres">
      <dgm:prSet presAssocID="{A8D3E131-2752-4429-AF46-D1C801E971BA}" presName="Child5" presStyleLbl="node1" presStyleIdx="4" presStyleCnt="6" custScaleX="115050">
        <dgm:presLayoutVars>
          <dgm:chMax val="0"/>
          <dgm:chPref val="0"/>
          <dgm:bulletEnabled val="1"/>
        </dgm:presLayoutVars>
      </dgm:prSet>
      <dgm:spPr/>
    </dgm:pt>
    <dgm:pt modelId="{C24B0C2B-58E0-4E65-867D-3C1DEB9583E3}" type="pres">
      <dgm:prSet presAssocID="{8F479669-D62F-467E-9FB4-3BBCE3408C86}" presName="Accent6" presStyleCnt="0"/>
      <dgm:spPr/>
    </dgm:pt>
    <dgm:pt modelId="{B79810DA-2C86-4EB5-B7BF-798E03528D4F}" type="pres">
      <dgm:prSet presAssocID="{8F479669-D62F-467E-9FB4-3BBCE3408C86}" presName="Accent" presStyleLbl="bgShp" presStyleIdx="5" presStyleCnt="6"/>
      <dgm:spPr/>
    </dgm:pt>
    <dgm:pt modelId="{2781D1E0-C812-43E5-856F-72242C6A5B02}" type="pres">
      <dgm:prSet presAssocID="{8F479669-D62F-467E-9FB4-3BBCE3408C86}" presName="Child6" presStyleLbl="node1" presStyleIdx="5" presStyleCnt="6">
        <dgm:presLayoutVars>
          <dgm:chMax val="0"/>
          <dgm:chPref val="0"/>
          <dgm:bulletEnabled val="1"/>
        </dgm:presLayoutVars>
      </dgm:prSet>
      <dgm:spPr/>
    </dgm:pt>
  </dgm:ptLst>
  <dgm:cxnLst>
    <dgm:cxn modelId="{B9F7C006-836D-4316-9398-021BDDADBCAF}" type="presOf" srcId="{A8D3E131-2752-4429-AF46-D1C801E971BA}" destId="{4A8BCA3D-22E6-4058-BA4C-5FFE49A5F79F}" srcOrd="0" destOrd="0" presId="urn:microsoft.com/office/officeart/2011/layout/HexagonRadial"/>
    <dgm:cxn modelId="{28E8580A-9491-4178-BAB3-BB60B68AEB0F}" type="presOf" srcId="{5546DD48-093F-4DA5-AB2E-57BC000594CC}" destId="{AE1B71E3-0512-4ADD-8F55-A65E1F948B54}" srcOrd="0" destOrd="0" presId="urn:microsoft.com/office/officeart/2011/layout/HexagonRadial"/>
    <dgm:cxn modelId="{B67F4318-CDF8-4F5B-B9F9-04D46B7DF1E7}" srcId="{48902BA2-F435-448C-9648-7B001A18B969}" destId="{A8D3E131-2752-4429-AF46-D1C801E971BA}" srcOrd="4" destOrd="0" parTransId="{B41C201C-7EDB-4847-A936-4CC777120DEE}" sibTransId="{FA7BBAD6-E1CD-4898-A2A9-64560B03AF2E}"/>
    <dgm:cxn modelId="{09979339-4B56-4F7E-9020-9A406CB4E68A}" srcId="{48902BA2-F435-448C-9648-7B001A18B969}" destId="{A5C6BBC9-08DB-4341-B553-661F79E0873F}" srcOrd="2" destOrd="0" parTransId="{89F3BB11-6FDC-44B5-ACFD-4F92C324B723}" sibTransId="{C93F3AB6-0CF4-4E28-9DD3-176415DFC3F7}"/>
    <dgm:cxn modelId="{CC900161-0581-4CB2-99AF-7F06F4753CA4}" type="presOf" srcId="{56F99904-A95B-4957-B9D1-097AB85EE576}" destId="{0D9C7EE5-2F13-4A1A-B280-4E3BB4AA048F}" srcOrd="0" destOrd="0" presId="urn:microsoft.com/office/officeart/2011/layout/HexagonRadial"/>
    <dgm:cxn modelId="{65A52C49-2EB2-463E-8AB5-91A2B232512A}" srcId="{48902BA2-F435-448C-9648-7B001A18B969}" destId="{8F479669-D62F-467E-9FB4-3BBCE3408C86}" srcOrd="5" destOrd="0" parTransId="{5D83DC93-6BD1-40BF-AEA0-FB480A2F794E}" sibTransId="{2BE31392-25D4-40B4-9C20-0F1FA61BE867}"/>
    <dgm:cxn modelId="{C26A1177-9609-47E3-BB31-A987CAF6E562}" srcId="{48902BA2-F435-448C-9648-7B001A18B969}" destId="{6FF26E10-87F6-441E-940B-06CC96A2452D}" srcOrd="3" destOrd="0" parTransId="{0DFA6C31-572B-4184-B82E-FE001A043CF9}" sibTransId="{A52F9C78-6C9E-46AF-8F21-C16E68C2A7FE}"/>
    <dgm:cxn modelId="{2CF1CF96-ECCD-4464-8015-16A8E7CE111E}" type="presOf" srcId="{6AA8AFCE-FE98-4698-821D-3BC006B19EAA}" destId="{0C5F75A9-3101-4C96-8B5B-8B76BAD3C791}" srcOrd="0" destOrd="0" presId="urn:microsoft.com/office/officeart/2011/layout/HexagonRadial"/>
    <dgm:cxn modelId="{D9ECAD9C-092C-43EB-B4CC-85317D9961DD}" type="presOf" srcId="{8F479669-D62F-467E-9FB4-3BBCE3408C86}" destId="{2781D1E0-C812-43E5-856F-72242C6A5B02}" srcOrd="0" destOrd="0" presId="urn:microsoft.com/office/officeart/2011/layout/HexagonRadial"/>
    <dgm:cxn modelId="{9EFB6FB1-D3FA-471F-AA66-1C46C83183C6}" srcId="{6AA8AFCE-FE98-4698-821D-3BC006B19EAA}" destId="{48902BA2-F435-448C-9648-7B001A18B969}" srcOrd="0" destOrd="0" parTransId="{7E51E87B-82A4-478B-AC93-B2E331F932E0}" sibTransId="{DA828122-91B1-4996-8486-0213E3D6AF29}"/>
    <dgm:cxn modelId="{599323BA-CD24-4DD4-BE48-C963BE7EF7DC}" srcId="{48902BA2-F435-448C-9648-7B001A18B969}" destId="{56F99904-A95B-4957-B9D1-097AB85EE576}" srcOrd="0" destOrd="0" parTransId="{1F275D00-12C3-4992-9397-1E45A5553FC1}" sibTransId="{EC898BAD-9429-4A68-9485-6210A9FA0618}"/>
    <dgm:cxn modelId="{C6CC74E3-421C-4673-B178-AE42D8B21251}" type="presOf" srcId="{48902BA2-F435-448C-9648-7B001A18B969}" destId="{F4D903C8-24DE-4F81-A542-EFEDDF60066B}" srcOrd="0" destOrd="0" presId="urn:microsoft.com/office/officeart/2011/layout/HexagonRadial"/>
    <dgm:cxn modelId="{A302EDEE-9A20-4E9E-8C8F-85EF86A831CE}" srcId="{48902BA2-F435-448C-9648-7B001A18B969}" destId="{5546DD48-093F-4DA5-AB2E-57BC000594CC}" srcOrd="1" destOrd="0" parTransId="{ECDA5711-7AC7-4ED3-870E-3959B6904C69}" sibTransId="{36E2CCFB-DE3B-42A0-B0D4-9F66AEAC0ED8}"/>
    <dgm:cxn modelId="{E883AAFB-D91E-4D94-83BA-0F82A3A788A1}" type="presOf" srcId="{A5C6BBC9-08DB-4341-B553-661F79E0873F}" destId="{F709BE93-D8E6-4957-B06D-DA167C5F8234}" srcOrd="0" destOrd="0" presId="urn:microsoft.com/office/officeart/2011/layout/HexagonRadial"/>
    <dgm:cxn modelId="{435453FC-FA37-4729-8305-4B52D0BEE18B}" type="presOf" srcId="{6FF26E10-87F6-441E-940B-06CC96A2452D}" destId="{F42DE5AA-8238-4CA2-8F34-88C6D50800C3}" srcOrd="0" destOrd="0" presId="urn:microsoft.com/office/officeart/2011/layout/HexagonRadial"/>
    <dgm:cxn modelId="{1E2BBE47-36D9-4AF9-BC8D-C13EACD3C626}" type="presParOf" srcId="{0C5F75A9-3101-4C96-8B5B-8B76BAD3C791}" destId="{F4D903C8-24DE-4F81-A542-EFEDDF60066B}" srcOrd="0" destOrd="0" presId="urn:microsoft.com/office/officeart/2011/layout/HexagonRadial"/>
    <dgm:cxn modelId="{E2B9AD5F-4B18-48ED-B787-0051C02B6BC3}" type="presParOf" srcId="{0C5F75A9-3101-4C96-8B5B-8B76BAD3C791}" destId="{0483CAD1-A9FB-4D0A-96B4-51B14057B7D9}" srcOrd="1" destOrd="0" presId="urn:microsoft.com/office/officeart/2011/layout/HexagonRadial"/>
    <dgm:cxn modelId="{6E7E32FD-D9FA-44C3-856D-8BCBF3B32902}" type="presParOf" srcId="{0483CAD1-A9FB-4D0A-96B4-51B14057B7D9}" destId="{75073D62-5B3D-4F85-B0FE-42F17E8287B9}" srcOrd="0" destOrd="0" presId="urn:microsoft.com/office/officeart/2011/layout/HexagonRadial"/>
    <dgm:cxn modelId="{3CF56221-1DC9-4A89-8F0C-2D1618A50E4F}" type="presParOf" srcId="{0C5F75A9-3101-4C96-8B5B-8B76BAD3C791}" destId="{0D9C7EE5-2F13-4A1A-B280-4E3BB4AA048F}" srcOrd="2" destOrd="0" presId="urn:microsoft.com/office/officeart/2011/layout/HexagonRadial"/>
    <dgm:cxn modelId="{802B256C-43FC-4CEE-B32D-6F2577B8828D}" type="presParOf" srcId="{0C5F75A9-3101-4C96-8B5B-8B76BAD3C791}" destId="{BC3E76B8-91F6-4265-99A6-91424C1C2DAF}" srcOrd="3" destOrd="0" presId="urn:microsoft.com/office/officeart/2011/layout/HexagonRadial"/>
    <dgm:cxn modelId="{D3DFE1C9-51BD-4327-8B41-DEDB2C60E62F}" type="presParOf" srcId="{BC3E76B8-91F6-4265-99A6-91424C1C2DAF}" destId="{C6345711-A160-480A-989D-C223E0B73EE0}" srcOrd="0" destOrd="0" presId="urn:microsoft.com/office/officeart/2011/layout/HexagonRadial"/>
    <dgm:cxn modelId="{B47B61E3-5DE8-46B0-B4C2-21B5CC97369E}" type="presParOf" srcId="{0C5F75A9-3101-4C96-8B5B-8B76BAD3C791}" destId="{AE1B71E3-0512-4ADD-8F55-A65E1F948B54}" srcOrd="4" destOrd="0" presId="urn:microsoft.com/office/officeart/2011/layout/HexagonRadial"/>
    <dgm:cxn modelId="{D5664737-F654-4F78-9599-60D1C6924D2C}" type="presParOf" srcId="{0C5F75A9-3101-4C96-8B5B-8B76BAD3C791}" destId="{980827C6-6D90-4E59-863E-E20A212B8A07}" srcOrd="5" destOrd="0" presId="urn:microsoft.com/office/officeart/2011/layout/HexagonRadial"/>
    <dgm:cxn modelId="{A8B49673-A049-43D0-8879-311E37DED8B5}" type="presParOf" srcId="{980827C6-6D90-4E59-863E-E20A212B8A07}" destId="{21980A1F-1335-4E9A-BF62-574991A4D904}" srcOrd="0" destOrd="0" presId="urn:microsoft.com/office/officeart/2011/layout/HexagonRadial"/>
    <dgm:cxn modelId="{E9472324-A9F2-4A32-AF72-CC108EE67B7C}" type="presParOf" srcId="{0C5F75A9-3101-4C96-8B5B-8B76BAD3C791}" destId="{F709BE93-D8E6-4957-B06D-DA167C5F8234}" srcOrd="6" destOrd="0" presId="urn:microsoft.com/office/officeart/2011/layout/HexagonRadial"/>
    <dgm:cxn modelId="{D770C9C4-E584-4324-9FAC-AD85C786794A}" type="presParOf" srcId="{0C5F75A9-3101-4C96-8B5B-8B76BAD3C791}" destId="{C9D15EA7-9F6C-489B-B249-BA0684594FDF}" srcOrd="7" destOrd="0" presId="urn:microsoft.com/office/officeart/2011/layout/HexagonRadial"/>
    <dgm:cxn modelId="{52B000AD-5BEA-48C9-88F4-A30492CCE82F}" type="presParOf" srcId="{C9D15EA7-9F6C-489B-B249-BA0684594FDF}" destId="{6B6E385F-0D8A-4566-AC9B-22E6D9330776}" srcOrd="0" destOrd="0" presId="urn:microsoft.com/office/officeart/2011/layout/HexagonRadial"/>
    <dgm:cxn modelId="{7F7AC25E-EEA5-42A3-933F-84AA49CDEAFD}" type="presParOf" srcId="{0C5F75A9-3101-4C96-8B5B-8B76BAD3C791}" destId="{F42DE5AA-8238-4CA2-8F34-88C6D50800C3}" srcOrd="8" destOrd="0" presId="urn:microsoft.com/office/officeart/2011/layout/HexagonRadial"/>
    <dgm:cxn modelId="{3846D26B-2114-4174-BAF4-1B835E4C6B6A}" type="presParOf" srcId="{0C5F75A9-3101-4C96-8B5B-8B76BAD3C791}" destId="{D2FEE0EE-C477-4E62-9474-8B1D7FB02112}" srcOrd="9" destOrd="0" presId="urn:microsoft.com/office/officeart/2011/layout/HexagonRadial"/>
    <dgm:cxn modelId="{29C1B663-77EF-409B-8014-40F673EE2C29}" type="presParOf" srcId="{D2FEE0EE-C477-4E62-9474-8B1D7FB02112}" destId="{4DAB6668-A708-4356-B9E0-D1DEBC1EA94F}" srcOrd="0" destOrd="0" presId="urn:microsoft.com/office/officeart/2011/layout/HexagonRadial"/>
    <dgm:cxn modelId="{400E25F0-4D0A-4C55-911F-4E17386BDD66}" type="presParOf" srcId="{0C5F75A9-3101-4C96-8B5B-8B76BAD3C791}" destId="{4A8BCA3D-22E6-4058-BA4C-5FFE49A5F79F}" srcOrd="10" destOrd="0" presId="urn:microsoft.com/office/officeart/2011/layout/HexagonRadial"/>
    <dgm:cxn modelId="{E26D9488-E2EC-47FF-875B-7A74904923D7}" type="presParOf" srcId="{0C5F75A9-3101-4C96-8B5B-8B76BAD3C791}" destId="{C24B0C2B-58E0-4E65-867D-3C1DEB9583E3}" srcOrd="11" destOrd="0" presId="urn:microsoft.com/office/officeart/2011/layout/HexagonRadial"/>
    <dgm:cxn modelId="{888A3B9A-49F2-4BC7-A217-6B9DD866555B}" type="presParOf" srcId="{C24B0C2B-58E0-4E65-867D-3C1DEB9583E3}" destId="{B79810DA-2C86-4EB5-B7BF-798E03528D4F}" srcOrd="0" destOrd="0" presId="urn:microsoft.com/office/officeart/2011/layout/HexagonRadial"/>
    <dgm:cxn modelId="{70647004-5A6E-4715-9907-EC79F4609932}" type="presParOf" srcId="{0C5F75A9-3101-4C96-8B5B-8B76BAD3C791}" destId="{2781D1E0-C812-43E5-856F-72242C6A5B02}"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6F7CA0-1734-4368-A1C3-A0D8674735E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93836E3A-53A4-4037-B30C-91F0A73EA828}">
      <dgm:prSet phldrT="[Text]" custT="1"/>
      <dgm:spPr/>
      <dgm:t>
        <a:bodyPr/>
        <a:lstStyle/>
        <a:p>
          <a:r>
            <a:rPr lang="en-US" sz="2000" b="1" dirty="0">
              <a:solidFill>
                <a:sysClr val="windowText" lastClr="000000"/>
              </a:solidFill>
            </a:rPr>
            <a:t>50 participants</a:t>
          </a:r>
        </a:p>
        <a:p>
          <a:r>
            <a:rPr lang="en-US" sz="2000" b="1" dirty="0">
              <a:solidFill>
                <a:sysClr val="windowText" lastClr="000000"/>
              </a:solidFill>
            </a:rPr>
            <a:t>Convenient sampling, Event and Town Facebook page, snowball</a:t>
          </a:r>
        </a:p>
        <a:p>
          <a:r>
            <a:rPr lang="en-US" sz="2000" b="1" dirty="0">
              <a:solidFill>
                <a:sysClr val="windowText" lastClr="000000"/>
              </a:solidFill>
            </a:rPr>
            <a:t>Criteria - did you drink?, did you attend last year?</a:t>
          </a:r>
        </a:p>
        <a:p>
          <a:endParaRPr lang="en-US" sz="2000" b="1" dirty="0">
            <a:solidFill>
              <a:sysClr val="windowText" lastClr="000000"/>
            </a:solidFill>
          </a:endParaRPr>
        </a:p>
      </dgm:t>
    </dgm:pt>
    <dgm:pt modelId="{222A641A-BF7B-4533-B93E-57647FDEE3AF}" type="parTrans" cxnId="{8E06BF2A-CD5F-43CE-A6FF-C93D833AD142}">
      <dgm:prSet/>
      <dgm:spPr/>
      <dgm:t>
        <a:bodyPr/>
        <a:lstStyle/>
        <a:p>
          <a:endParaRPr lang="en-US" sz="2000" b="1"/>
        </a:p>
      </dgm:t>
    </dgm:pt>
    <dgm:pt modelId="{51FF44AA-4B03-4631-BAFF-E987E718324F}" type="sibTrans" cxnId="{8E06BF2A-CD5F-43CE-A6FF-C93D833AD142}">
      <dgm:prSet/>
      <dgm:spPr/>
      <dgm:t>
        <a:bodyPr/>
        <a:lstStyle/>
        <a:p>
          <a:endParaRPr lang="en-US" sz="2000" b="1"/>
        </a:p>
      </dgm:t>
    </dgm:pt>
    <dgm:pt modelId="{878C1CE1-E170-47C4-9800-42CF0EF50358}">
      <dgm:prSet phldrT="[Text]" custT="1"/>
      <dgm:spPr/>
      <dgm:t>
        <a:bodyPr/>
        <a:lstStyle/>
        <a:p>
          <a:r>
            <a:rPr lang="en-US" sz="2000" b="1" dirty="0">
              <a:solidFill>
                <a:sysClr val="windowText" lastClr="000000"/>
              </a:solidFill>
            </a:rPr>
            <a:t>Attitude </a:t>
          </a:r>
          <a:r>
            <a:rPr lang="en-US" sz="2000" b="1" dirty="0" err="1">
              <a:solidFill>
                <a:sysClr val="windowText" lastClr="000000"/>
              </a:solidFill>
            </a:rPr>
            <a:t>Assesment</a:t>
          </a:r>
          <a:r>
            <a:rPr lang="en-US" sz="2000" b="1" dirty="0">
              <a:solidFill>
                <a:sysClr val="windowText" lastClr="000000"/>
              </a:solidFill>
            </a:rPr>
            <a:t>- Semantic differential Form</a:t>
          </a:r>
        </a:p>
        <a:p>
          <a:r>
            <a:rPr lang="en-US" sz="2000" b="1" dirty="0">
              <a:solidFill>
                <a:sysClr val="windowText" lastClr="000000"/>
              </a:solidFill>
            </a:rPr>
            <a:t>consumption assessment- Alcohol Use Identification Disorders Test Consumption questionnaires</a:t>
          </a:r>
        </a:p>
        <a:p>
          <a:endParaRPr lang="en-US" sz="2000" b="1" dirty="0">
            <a:solidFill>
              <a:sysClr val="windowText" lastClr="000000"/>
            </a:solidFill>
          </a:endParaRPr>
        </a:p>
      </dgm:t>
    </dgm:pt>
    <dgm:pt modelId="{CE69E13A-ECBF-4275-9626-0075CCB58683}" type="parTrans" cxnId="{7565FE80-C241-4B9D-A029-3791151B7AED}">
      <dgm:prSet custT="1"/>
      <dgm:spPr/>
      <dgm:t>
        <a:bodyPr/>
        <a:lstStyle/>
        <a:p>
          <a:endParaRPr lang="en-US" sz="2000" b="1"/>
        </a:p>
      </dgm:t>
    </dgm:pt>
    <dgm:pt modelId="{FCE1C239-20C9-4DE0-855C-076930B5FDE9}" type="sibTrans" cxnId="{7565FE80-C241-4B9D-A029-3791151B7AED}">
      <dgm:prSet/>
      <dgm:spPr/>
      <dgm:t>
        <a:bodyPr/>
        <a:lstStyle/>
        <a:p>
          <a:endParaRPr lang="en-US" sz="2000" b="1"/>
        </a:p>
      </dgm:t>
    </dgm:pt>
    <dgm:pt modelId="{1ACE4B14-967D-4372-BD80-2A73DF22E499}">
      <dgm:prSet phldrT="[Text]" custT="1"/>
      <dgm:spPr/>
      <dgm:t>
        <a:bodyPr/>
        <a:lstStyle/>
        <a:p>
          <a:r>
            <a:rPr lang="en-US" sz="2000" b="1" dirty="0">
              <a:solidFill>
                <a:sysClr val="windowText" lastClr="000000"/>
              </a:solidFill>
            </a:rPr>
            <a:t>randomly assigned control group- no exposure to message</a:t>
          </a:r>
        </a:p>
      </dgm:t>
    </dgm:pt>
    <dgm:pt modelId="{6553DA5A-9E88-4BC6-9521-3BCE95A483B3}" type="parTrans" cxnId="{49AA8475-2A46-4FDE-BAEA-7D210E9EFB9C}">
      <dgm:prSet custT="1"/>
      <dgm:spPr/>
      <dgm:t>
        <a:bodyPr/>
        <a:lstStyle/>
        <a:p>
          <a:endParaRPr lang="en-US" sz="2000" b="1"/>
        </a:p>
      </dgm:t>
    </dgm:pt>
    <dgm:pt modelId="{D7086082-25A7-4AE4-B022-4B39624C1E0C}" type="sibTrans" cxnId="{49AA8475-2A46-4FDE-BAEA-7D210E9EFB9C}">
      <dgm:prSet/>
      <dgm:spPr/>
      <dgm:t>
        <a:bodyPr/>
        <a:lstStyle/>
        <a:p>
          <a:endParaRPr lang="en-US" sz="2000" b="1"/>
        </a:p>
      </dgm:t>
    </dgm:pt>
    <dgm:pt modelId="{2C9CF3F9-6403-4C9E-92E9-87974FD8678F}">
      <dgm:prSet phldrT="[Text]" custT="1"/>
      <dgm:spPr/>
      <dgm:t>
        <a:bodyPr/>
        <a:lstStyle/>
        <a:p>
          <a:r>
            <a:rPr lang="en-US" sz="2000" b="1" dirty="0">
              <a:solidFill>
                <a:sysClr val="windowText" lastClr="000000"/>
              </a:solidFill>
            </a:rPr>
            <a:t>randomly assigned </a:t>
          </a:r>
          <a:r>
            <a:rPr lang="en-US" sz="2000" b="1" dirty="0" err="1">
              <a:solidFill>
                <a:sysClr val="windowText" lastClr="000000"/>
              </a:solidFill>
            </a:rPr>
            <a:t>experi</a:t>
          </a:r>
          <a:r>
            <a:rPr lang="en-US" sz="2000" b="1" dirty="0">
              <a:solidFill>
                <a:sysClr val="windowText" lastClr="000000"/>
              </a:solidFill>
            </a:rPr>
            <a:t>-mental group</a:t>
          </a:r>
        </a:p>
      </dgm:t>
    </dgm:pt>
    <dgm:pt modelId="{5173509C-6084-46F5-96BA-2C4BAE35489C}" type="parTrans" cxnId="{FF7B5572-EC35-410A-8406-1BD4FD65A357}">
      <dgm:prSet custT="1"/>
      <dgm:spPr/>
      <dgm:t>
        <a:bodyPr/>
        <a:lstStyle/>
        <a:p>
          <a:endParaRPr lang="en-US" sz="2000" b="1"/>
        </a:p>
      </dgm:t>
    </dgm:pt>
    <dgm:pt modelId="{07E8822D-13D8-4CE1-9944-607C04B7AC18}" type="sibTrans" cxnId="{FF7B5572-EC35-410A-8406-1BD4FD65A357}">
      <dgm:prSet/>
      <dgm:spPr/>
      <dgm:t>
        <a:bodyPr/>
        <a:lstStyle/>
        <a:p>
          <a:endParaRPr lang="en-US" sz="2000" b="1"/>
        </a:p>
      </dgm:t>
    </dgm:pt>
    <dgm:pt modelId="{ABB9FBC2-B905-4B1A-9FD5-5AAF18DAFFB2}">
      <dgm:prSet phldrT="[Text]" custT="1"/>
      <dgm:spPr/>
      <dgm:t>
        <a:bodyPr/>
        <a:lstStyle/>
        <a:p>
          <a:r>
            <a:rPr lang="en-US" sz="2000" b="1" dirty="0">
              <a:solidFill>
                <a:sysClr val="windowText" lastClr="000000"/>
              </a:solidFill>
            </a:rPr>
            <a:t>After Event- Assessment attitude and consumption assessment</a:t>
          </a:r>
        </a:p>
      </dgm:t>
    </dgm:pt>
    <dgm:pt modelId="{6DB21C96-0ACC-4ED6-AC09-32DCEC028223}" type="parTrans" cxnId="{370DBF9B-968B-4633-BD96-22D220E8785E}">
      <dgm:prSet custT="1"/>
      <dgm:spPr/>
      <dgm:t>
        <a:bodyPr/>
        <a:lstStyle/>
        <a:p>
          <a:endParaRPr lang="en-US" sz="2000" b="1"/>
        </a:p>
      </dgm:t>
    </dgm:pt>
    <dgm:pt modelId="{F0810318-DD84-41C7-A4B5-E809ED72CA47}" type="sibTrans" cxnId="{370DBF9B-968B-4633-BD96-22D220E8785E}">
      <dgm:prSet/>
      <dgm:spPr/>
      <dgm:t>
        <a:bodyPr/>
        <a:lstStyle/>
        <a:p>
          <a:endParaRPr lang="en-US" sz="2000" b="1"/>
        </a:p>
      </dgm:t>
    </dgm:pt>
    <dgm:pt modelId="{CCDFAFE9-667B-4411-93BD-F6CB05C330AE}">
      <dgm:prSet custT="1"/>
      <dgm:spPr/>
      <dgm:t>
        <a:bodyPr/>
        <a:lstStyle/>
        <a:p>
          <a:r>
            <a:rPr lang="en-US" sz="2000" b="1" dirty="0">
              <a:solidFill>
                <a:sysClr val="windowText" lastClr="000000"/>
              </a:solidFill>
            </a:rPr>
            <a:t>After Event- Assessment attitude and consumption assessment</a:t>
          </a:r>
        </a:p>
      </dgm:t>
    </dgm:pt>
    <dgm:pt modelId="{997320CC-13B3-44BA-9EFC-80D2111FC1BA}" type="parTrans" cxnId="{CED86375-F9B6-449D-A8B0-79D40F2646C6}">
      <dgm:prSet custT="1"/>
      <dgm:spPr/>
      <dgm:t>
        <a:bodyPr/>
        <a:lstStyle/>
        <a:p>
          <a:endParaRPr lang="en-US" sz="2000" b="1"/>
        </a:p>
      </dgm:t>
    </dgm:pt>
    <dgm:pt modelId="{5956BC56-C348-4FBC-9626-5BD3D1A57AD1}" type="sibTrans" cxnId="{CED86375-F9B6-449D-A8B0-79D40F2646C6}">
      <dgm:prSet/>
      <dgm:spPr/>
      <dgm:t>
        <a:bodyPr/>
        <a:lstStyle/>
        <a:p>
          <a:endParaRPr lang="en-US" sz="2000" b="1"/>
        </a:p>
      </dgm:t>
    </dgm:pt>
    <dgm:pt modelId="{458A3B8E-BF65-4126-8347-A6963A168102}" type="pres">
      <dgm:prSet presAssocID="{E36F7CA0-1734-4368-A1C3-A0D8674735EA}" presName="diagram" presStyleCnt="0">
        <dgm:presLayoutVars>
          <dgm:chPref val="1"/>
          <dgm:dir/>
          <dgm:animOne val="branch"/>
          <dgm:animLvl val="lvl"/>
          <dgm:resizeHandles val="exact"/>
        </dgm:presLayoutVars>
      </dgm:prSet>
      <dgm:spPr/>
    </dgm:pt>
    <dgm:pt modelId="{28BE870E-EEB8-457C-9487-0F3A04FC96AD}" type="pres">
      <dgm:prSet presAssocID="{93836E3A-53A4-4037-B30C-91F0A73EA828}" presName="root1" presStyleCnt="0"/>
      <dgm:spPr/>
    </dgm:pt>
    <dgm:pt modelId="{8C509D5D-9566-4E94-8F56-63F421ADFA5C}" type="pres">
      <dgm:prSet presAssocID="{93836E3A-53A4-4037-B30C-91F0A73EA828}" presName="LevelOneTextNode" presStyleLbl="node0" presStyleIdx="0" presStyleCnt="1" custAng="0" custScaleX="173550" custScaleY="839863" custLinFactNeighborX="-35600" custLinFactNeighborY="35907">
        <dgm:presLayoutVars>
          <dgm:chPref val="3"/>
        </dgm:presLayoutVars>
      </dgm:prSet>
      <dgm:spPr/>
    </dgm:pt>
    <dgm:pt modelId="{712BF952-1924-4128-B975-5E07BC6A0A98}" type="pres">
      <dgm:prSet presAssocID="{93836E3A-53A4-4037-B30C-91F0A73EA828}" presName="level2hierChild" presStyleCnt="0"/>
      <dgm:spPr/>
    </dgm:pt>
    <dgm:pt modelId="{65A2B6CC-E76D-4709-B857-41B7587BB45C}" type="pres">
      <dgm:prSet presAssocID="{CE69E13A-ECBF-4275-9626-0075CCB58683}" presName="conn2-1" presStyleLbl="parChTrans1D2" presStyleIdx="0" presStyleCnt="1"/>
      <dgm:spPr/>
    </dgm:pt>
    <dgm:pt modelId="{BE62394C-F300-45A4-8D04-9DD46F38187C}" type="pres">
      <dgm:prSet presAssocID="{CE69E13A-ECBF-4275-9626-0075CCB58683}" presName="connTx" presStyleLbl="parChTrans1D2" presStyleIdx="0" presStyleCnt="1"/>
      <dgm:spPr/>
    </dgm:pt>
    <dgm:pt modelId="{BBBA6E61-0AB6-4306-A36A-F67AFAF322D8}" type="pres">
      <dgm:prSet presAssocID="{878C1CE1-E170-47C4-9800-42CF0EF50358}" presName="root2" presStyleCnt="0"/>
      <dgm:spPr/>
    </dgm:pt>
    <dgm:pt modelId="{D8325040-FDC6-4D5F-B8D1-55A2886CB54F}" type="pres">
      <dgm:prSet presAssocID="{878C1CE1-E170-47C4-9800-42CF0EF50358}" presName="LevelTwoTextNode" presStyleLbl="node2" presStyleIdx="0" presStyleCnt="1" custScaleX="201956" custScaleY="524574" custLinFactNeighborX="7299" custLinFactNeighborY="-23720">
        <dgm:presLayoutVars>
          <dgm:chPref val="3"/>
        </dgm:presLayoutVars>
      </dgm:prSet>
      <dgm:spPr/>
    </dgm:pt>
    <dgm:pt modelId="{6896E7E5-2DE8-4C91-B31F-5DEAF01D8479}" type="pres">
      <dgm:prSet presAssocID="{878C1CE1-E170-47C4-9800-42CF0EF50358}" presName="level3hierChild" presStyleCnt="0"/>
      <dgm:spPr/>
    </dgm:pt>
    <dgm:pt modelId="{AD405851-35D2-4D5D-9159-0BD65C7FBE8F}" type="pres">
      <dgm:prSet presAssocID="{6553DA5A-9E88-4BC6-9521-3BCE95A483B3}" presName="conn2-1" presStyleLbl="parChTrans1D3" presStyleIdx="0" presStyleCnt="2"/>
      <dgm:spPr/>
    </dgm:pt>
    <dgm:pt modelId="{74D35BA3-B7A5-42E6-8DDD-3E6092280E72}" type="pres">
      <dgm:prSet presAssocID="{6553DA5A-9E88-4BC6-9521-3BCE95A483B3}" presName="connTx" presStyleLbl="parChTrans1D3" presStyleIdx="0" presStyleCnt="2"/>
      <dgm:spPr/>
    </dgm:pt>
    <dgm:pt modelId="{0B8AF32F-980F-4C21-B2FB-49FAB978A59A}" type="pres">
      <dgm:prSet presAssocID="{1ACE4B14-967D-4372-BD80-2A73DF22E499}" presName="root2" presStyleCnt="0"/>
      <dgm:spPr/>
    </dgm:pt>
    <dgm:pt modelId="{32297F85-DBE5-4125-930F-214097264A85}" type="pres">
      <dgm:prSet presAssocID="{1ACE4B14-967D-4372-BD80-2A73DF22E499}" presName="LevelTwoTextNode" presStyleLbl="node3" presStyleIdx="0" presStyleCnt="2" custScaleX="134839" custScaleY="455700">
        <dgm:presLayoutVars>
          <dgm:chPref val="3"/>
        </dgm:presLayoutVars>
      </dgm:prSet>
      <dgm:spPr/>
    </dgm:pt>
    <dgm:pt modelId="{38A5A808-DD7F-4D20-B16E-4D8AE5851613}" type="pres">
      <dgm:prSet presAssocID="{1ACE4B14-967D-4372-BD80-2A73DF22E499}" presName="level3hierChild" presStyleCnt="0"/>
      <dgm:spPr/>
    </dgm:pt>
    <dgm:pt modelId="{364C0AEE-37F3-4DD7-98ED-67B512E05F91}" type="pres">
      <dgm:prSet presAssocID="{6DB21C96-0ACC-4ED6-AC09-32DCEC028223}" presName="conn2-1" presStyleLbl="parChTrans1D4" presStyleIdx="0" presStyleCnt="2"/>
      <dgm:spPr/>
    </dgm:pt>
    <dgm:pt modelId="{5F543DF6-49CF-4C4B-99BD-BCFF13D45E59}" type="pres">
      <dgm:prSet presAssocID="{6DB21C96-0ACC-4ED6-AC09-32DCEC028223}" presName="connTx" presStyleLbl="parChTrans1D4" presStyleIdx="0" presStyleCnt="2"/>
      <dgm:spPr/>
    </dgm:pt>
    <dgm:pt modelId="{3175DB7B-60DA-4D5C-AD28-CA55A6B113E9}" type="pres">
      <dgm:prSet presAssocID="{ABB9FBC2-B905-4B1A-9FD5-5AAF18DAFFB2}" presName="root2" presStyleCnt="0"/>
      <dgm:spPr/>
    </dgm:pt>
    <dgm:pt modelId="{C4588FFC-37BC-450D-98B5-F1E6D44B5409}" type="pres">
      <dgm:prSet presAssocID="{ABB9FBC2-B905-4B1A-9FD5-5AAF18DAFFB2}" presName="LevelTwoTextNode" presStyleLbl="node4" presStyleIdx="0" presStyleCnt="2" custScaleX="206760" custScaleY="454214">
        <dgm:presLayoutVars>
          <dgm:chPref val="3"/>
        </dgm:presLayoutVars>
      </dgm:prSet>
      <dgm:spPr/>
    </dgm:pt>
    <dgm:pt modelId="{668731D2-4FA1-4307-AD78-3120C8139E2E}" type="pres">
      <dgm:prSet presAssocID="{ABB9FBC2-B905-4B1A-9FD5-5AAF18DAFFB2}" presName="level3hierChild" presStyleCnt="0"/>
      <dgm:spPr/>
    </dgm:pt>
    <dgm:pt modelId="{B8ED8EA8-44C0-4809-AA74-24692C4F9083}" type="pres">
      <dgm:prSet presAssocID="{5173509C-6084-46F5-96BA-2C4BAE35489C}" presName="conn2-1" presStyleLbl="parChTrans1D3" presStyleIdx="1" presStyleCnt="2"/>
      <dgm:spPr/>
    </dgm:pt>
    <dgm:pt modelId="{5ADD91FB-27AE-40C5-BC33-D8C408EA1C80}" type="pres">
      <dgm:prSet presAssocID="{5173509C-6084-46F5-96BA-2C4BAE35489C}" presName="connTx" presStyleLbl="parChTrans1D3" presStyleIdx="1" presStyleCnt="2"/>
      <dgm:spPr/>
    </dgm:pt>
    <dgm:pt modelId="{0FE01A9D-4DDF-448B-837E-1A588824B46E}" type="pres">
      <dgm:prSet presAssocID="{2C9CF3F9-6403-4C9E-92E9-87974FD8678F}" presName="root2" presStyleCnt="0"/>
      <dgm:spPr/>
    </dgm:pt>
    <dgm:pt modelId="{03C5249C-35EB-46B6-9650-E94003354A19}" type="pres">
      <dgm:prSet presAssocID="{2C9CF3F9-6403-4C9E-92E9-87974FD8678F}" presName="LevelTwoTextNode" presStyleLbl="node3" presStyleIdx="1" presStyleCnt="2" custScaleX="139946" custScaleY="391537">
        <dgm:presLayoutVars>
          <dgm:chPref val="3"/>
        </dgm:presLayoutVars>
      </dgm:prSet>
      <dgm:spPr/>
    </dgm:pt>
    <dgm:pt modelId="{5F224AEB-5D64-4584-8DB6-E3C9AC90FF04}" type="pres">
      <dgm:prSet presAssocID="{2C9CF3F9-6403-4C9E-92E9-87974FD8678F}" presName="level3hierChild" presStyleCnt="0"/>
      <dgm:spPr/>
    </dgm:pt>
    <dgm:pt modelId="{1AF4555D-17C8-4324-9018-AAC884D0BB85}" type="pres">
      <dgm:prSet presAssocID="{997320CC-13B3-44BA-9EFC-80D2111FC1BA}" presName="conn2-1" presStyleLbl="parChTrans1D4" presStyleIdx="1" presStyleCnt="2"/>
      <dgm:spPr/>
    </dgm:pt>
    <dgm:pt modelId="{DC23DF16-F003-46AB-852E-94863BE46D7E}" type="pres">
      <dgm:prSet presAssocID="{997320CC-13B3-44BA-9EFC-80D2111FC1BA}" presName="connTx" presStyleLbl="parChTrans1D4" presStyleIdx="1" presStyleCnt="2"/>
      <dgm:spPr/>
    </dgm:pt>
    <dgm:pt modelId="{2298E4A6-2BDC-410A-9B00-6FECE96CB428}" type="pres">
      <dgm:prSet presAssocID="{CCDFAFE9-667B-4411-93BD-F6CB05C330AE}" presName="root2" presStyleCnt="0"/>
      <dgm:spPr/>
    </dgm:pt>
    <dgm:pt modelId="{31793D67-3A18-42EC-B382-5A909E1EF01B}" type="pres">
      <dgm:prSet presAssocID="{CCDFAFE9-667B-4411-93BD-F6CB05C330AE}" presName="LevelTwoTextNode" presStyleLbl="node4" presStyleIdx="1" presStyleCnt="2" custScaleX="199861" custScaleY="497961">
        <dgm:presLayoutVars>
          <dgm:chPref val="3"/>
        </dgm:presLayoutVars>
      </dgm:prSet>
      <dgm:spPr/>
    </dgm:pt>
    <dgm:pt modelId="{ACA495C6-85BB-4863-9025-14A4F0634EA8}" type="pres">
      <dgm:prSet presAssocID="{CCDFAFE9-667B-4411-93BD-F6CB05C330AE}" presName="level3hierChild" presStyleCnt="0"/>
      <dgm:spPr/>
    </dgm:pt>
  </dgm:ptLst>
  <dgm:cxnLst>
    <dgm:cxn modelId="{FE83DF16-DE51-4C5C-A944-BDACB91B6586}" type="presOf" srcId="{ABB9FBC2-B905-4B1A-9FD5-5AAF18DAFFB2}" destId="{C4588FFC-37BC-450D-98B5-F1E6D44B5409}" srcOrd="0" destOrd="0" presId="urn:microsoft.com/office/officeart/2005/8/layout/hierarchy2"/>
    <dgm:cxn modelId="{DB0A8A20-22AA-42D9-ABDB-5C0B025B2F48}" type="presOf" srcId="{6DB21C96-0ACC-4ED6-AC09-32DCEC028223}" destId="{364C0AEE-37F3-4DD7-98ED-67B512E05F91}" srcOrd="0" destOrd="0" presId="urn:microsoft.com/office/officeart/2005/8/layout/hierarchy2"/>
    <dgm:cxn modelId="{FF701627-0251-492F-B153-B61A3456C106}" type="presOf" srcId="{1ACE4B14-967D-4372-BD80-2A73DF22E499}" destId="{32297F85-DBE5-4125-930F-214097264A85}" srcOrd="0" destOrd="0" presId="urn:microsoft.com/office/officeart/2005/8/layout/hierarchy2"/>
    <dgm:cxn modelId="{8E06BF2A-CD5F-43CE-A6FF-C93D833AD142}" srcId="{E36F7CA0-1734-4368-A1C3-A0D8674735EA}" destId="{93836E3A-53A4-4037-B30C-91F0A73EA828}" srcOrd="0" destOrd="0" parTransId="{222A641A-BF7B-4533-B93E-57647FDEE3AF}" sibTransId="{51FF44AA-4B03-4631-BAFF-E987E718324F}"/>
    <dgm:cxn modelId="{DDE9B86B-AC7B-4F99-BF96-87AA28AC2A9F}" type="presOf" srcId="{997320CC-13B3-44BA-9EFC-80D2111FC1BA}" destId="{DC23DF16-F003-46AB-852E-94863BE46D7E}" srcOrd="1" destOrd="0" presId="urn:microsoft.com/office/officeart/2005/8/layout/hierarchy2"/>
    <dgm:cxn modelId="{70B7626D-4D12-4D01-9321-B7875C6C532E}" type="presOf" srcId="{6553DA5A-9E88-4BC6-9521-3BCE95A483B3}" destId="{74D35BA3-B7A5-42E6-8DDD-3E6092280E72}" srcOrd="1" destOrd="0" presId="urn:microsoft.com/office/officeart/2005/8/layout/hierarchy2"/>
    <dgm:cxn modelId="{525ADC71-0320-4D18-A4A7-DD904C6AE3D3}" type="presOf" srcId="{E36F7CA0-1734-4368-A1C3-A0D8674735EA}" destId="{458A3B8E-BF65-4126-8347-A6963A168102}" srcOrd="0" destOrd="0" presId="urn:microsoft.com/office/officeart/2005/8/layout/hierarchy2"/>
    <dgm:cxn modelId="{FF7B5572-EC35-410A-8406-1BD4FD65A357}" srcId="{878C1CE1-E170-47C4-9800-42CF0EF50358}" destId="{2C9CF3F9-6403-4C9E-92E9-87974FD8678F}" srcOrd="1" destOrd="0" parTransId="{5173509C-6084-46F5-96BA-2C4BAE35489C}" sibTransId="{07E8822D-13D8-4CE1-9944-607C04B7AC18}"/>
    <dgm:cxn modelId="{D2A31073-F856-4DD1-B30C-FE11C26F897F}" type="presOf" srcId="{CCDFAFE9-667B-4411-93BD-F6CB05C330AE}" destId="{31793D67-3A18-42EC-B382-5A909E1EF01B}" srcOrd="0" destOrd="0" presId="urn:microsoft.com/office/officeart/2005/8/layout/hierarchy2"/>
    <dgm:cxn modelId="{AD692754-B941-43EE-A699-4E56FE75D408}" type="presOf" srcId="{878C1CE1-E170-47C4-9800-42CF0EF50358}" destId="{D8325040-FDC6-4D5F-B8D1-55A2886CB54F}" srcOrd="0" destOrd="0" presId="urn:microsoft.com/office/officeart/2005/8/layout/hierarchy2"/>
    <dgm:cxn modelId="{CED86375-F9B6-449D-A8B0-79D40F2646C6}" srcId="{2C9CF3F9-6403-4C9E-92E9-87974FD8678F}" destId="{CCDFAFE9-667B-4411-93BD-F6CB05C330AE}" srcOrd="0" destOrd="0" parTransId="{997320CC-13B3-44BA-9EFC-80D2111FC1BA}" sibTransId="{5956BC56-C348-4FBC-9626-5BD3D1A57AD1}"/>
    <dgm:cxn modelId="{49AA8475-2A46-4FDE-BAEA-7D210E9EFB9C}" srcId="{878C1CE1-E170-47C4-9800-42CF0EF50358}" destId="{1ACE4B14-967D-4372-BD80-2A73DF22E499}" srcOrd="0" destOrd="0" parTransId="{6553DA5A-9E88-4BC6-9521-3BCE95A483B3}" sibTransId="{D7086082-25A7-4AE4-B022-4B39624C1E0C}"/>
    <dgm:cxn modelId="{7565FE80-C241-4B9D-A029-3791151B7AED}" srcId="{93836E3A-53A4-4037-B30C-91F0A73EA828}" destId="{878C1CE1-E170-47C4-9800-42CF0EF50358}" srcOrd="0" destOrd="0" parTransId="{CE69E13A-ECBF-4275-9626-0075CCB58683}" sibTransId="{FCE1C239-20C9-4DE0-855C-076930B5FDE9}"/>
    <dgm:cxn modelId="{8B9E1791-8CBE-4C9C-B3F8-166818739F6D}" type="presOf" srcId="{6DB21C96-0ACC-4ED6-AC09-32DCEC028223}" destId="{5F543DF6-49CF-4C4B-99BD-BCFF13D45E59}" srcOrd="1" destOrd="0" presId="urn:microsoft.com/office/officeart/2005/8/layout/hierarchy2"/>
    <dgm:cxn modelId="{370DBF9B-968B-4633-BD96-22D220E8785E}" srcId="{1ACE4B14-967D-4372-BD80-2A73DF22E499}" destId="{ABB9FBC2-B905-4B1A-9FD5-5AAF18DAFFB2}" srcOrd="0" destOrd="0" parTransId="{6DB21C96-0ACC-4ED6-AC09-32DCEC028223}" sibTransId="{F0810318-DD84-41C7-A4B5-E809ED72CA47}"/>
    <dgm:cxn modelId="{02781C9D-7FE4-430A-8DA5-A9B8DDB7DBBF}" type="presOf" srcId="{93836E3A-53A4-4037-B30C-91F0A73EA828}" destId="{8C509D5D-9566-4E94-8F56-63F421ADFA5C}" srcOrd="0" destOrd="0" presId="urn:microsoft.com/office/officeart/2005/8/layout/hierarchy2"/>
    <dgm:cxn modelId="{C937AEAB-732C-4D9B-B1FF-D4B48BC67F81}" type="presOf" srcId="{5173509C-6084-46F5-96BA-2C4BAE35489C}" destId="{5ADD91FB-27AE-40C5-BC33-D8C408EA1C80}" srcOrd="1" destOrd="0" presId="urn:microsoft.com/office/officeart/2005/8/layout/hierarchy2"/>
    <dgm:cxn modelId="{5CC5B3BD-F158-47AD-8A86-7D15B18B2090}" type="presOf" srcId="{997320CC-13B3-44BA-9EFC-80D2111FC1BA}" destId="{1AF4555D-17C8-4324-9018-AAC884D0BB85}" srcOrd="0" destOrd="0" presId="urn:microsoft.com/office/officeart/2005/8/layout/hierarchy2"/>
    <dgm:cxn modelId="{1A7A37C8-4F29-4532-BA50-17941C33448D}" type="presOf" srcId="{CE69E13A-ECBF-4275-9626-0075CCB58683}" destId="{BE62394C-F300-45A4-8D04-9DD46F38187C}" srcOrd="1" destOrd="0" presId="urn:microsoft.com/office/officeart/2005/8/layout/hierarchy2"/>
    <dgm:cxn modelId="{2F862ECA-C42A-451F-B0AD-D200D5B9B340}" type="presOf" srcId="{6553DA5A-9E88-4BC6-9521-3BCE95A483B3}" destId="{AD405851-35D2-4D5D-9159-0BD65C7FBE8F}" srcOrd="0" destOrd="0" presId="urn:microsoft.com/office/officeart/2005/8/layout/hierarchy2"/>
    <dgm:cxn modelId="{E663A9CD-346D-46E1-AF12-FFEA334EA275}" type="presOf" srcId="{5173509C-6084-46F5-96BA-2C4BAE35489C}" destId="{B8ED8EA8-44C0-4809-AA74-24692C4F9083}" srcOrd="0" destOrd="0" presId="urn:microsoft.com/office/officeart/2005/8/layout/hierarchy2"/>
    <dgm:cxn modelId="{F04A07E3-BB62-486A-BE16-6543B1CEFB56}" type="presOf" srcId="{CE69E13A-ECBF-4275-9626-0075CCB58683}" destId="{65A2B6CC-E76D-4709-B857-41B7587BB45C}" srcOrd="0" destOrd="0" presId="urn:microsoft.com/office/officeart/2005/8/layout/hierarchy2"/>
    <dgm:cxn modelId="{26733EF6-9DB4-4405-91B1-7C88781DEE21}" type="presOf" srcId="{2C9CF3F9-6403-4C9E-92E9-87974FD8678F}" destId="{03C5249C-35EB-46B6-9650-E94003354A19}" srcOrd="0" destOrd="0" presId="urn:microsoft.com/office/officeart/2005/8/layout/hierarchy2"/>
    <dgm:cxn modelId="{BE15CA23-2553-4F69-906B-DCB2CD91E49E}" type="presParOf" srcId="{458A3B8E-BF65-4126-8347-A6963A168102}" destId="{28BE870E-EEB8-457C-9487-0F3A04FC96AD}" srcOrd="0" destOrd="0" presId="urn:microsoft.com/office/officeart/2005/8/layout/hierarchy2"/>
    <dgm:cxn modelId="{034363B4-F7E6-4956-9B83-71DF2FCF9153}" type="presParOf" srcId="{28BE870E-EEB8-457C-9487-0F3A04FC96AD}" destId="{8C509D5D-9566-4E94-8F56-63F421ADFA5C}" srcOrd="0" destOrd="0" presId="urn:microsoft.com/office/officeart/2005/8/layout/hierarchy2"/>
    <dgm:cxn modelId="{7962E1D7-7652-439D-A5DC-50CE23065903}" type="presParOf" srcId="{28BE870E-EEB8-457C-9487-0F3A04FC96AD}" destId="{712BF952-1924-4128-B975-5E07BC6A0A98}" srcOrd="1" destOrd="0" presId="urn:microsoft.com/office/officeart/2005/8/layout/hierarchy2"/>
    <dgm:cxn modelId="{F0AA7EC0-CD46-410E-A2E5-ACFCEC4C4D20}" type="presParOf" srcId="{712BF952-1924-4128-B975-5E07BC6A0A98}" destId="{65A2B6CC-E76D-4709-B857-41B7587BB45C}" srcOrd="0" destOrd="0" presId="urn:microsoft.com/office/officeart/2005/8/layout/hierarchy2"/>
    <dgm:cxn modelId="{F471511A-D04F-42BD-A325-9F70FCF0770B}" type="presParOf" srcId="{65A2B6CC-E76D-4709-B857-41B7587BB45C}" destId="{BE62394C-F300-45A4-8D04-9DD46F38187C}" srcOrd="0" destOrd="0" presId="urn:microsoft.com/office/officeart/2005/8/layout/hierarchy2"/>
    <dgm:cxn modelId="{3258A0EE-B3B1-4701-93FB-3C103CDC459E}" type="presParOf" srcId="{712BF952-1924-4128-B975-5E07BC6A0A98}" destId="{BBBA6E61-0AB6-4306-A36A-F67AFAF322D8}" srcOrd="1" destOrd="0" presId="urn:microsoft.com/office/officeart/2005/8/layout/hierarchy2"/>
    <dgm:cxn modelId="{4AF352DC-0301-4923-A98D-DA2989D5BD42}" type="presParOf" srcId="{BBBA6E61-0AB6-4306-A36A-F67AFAF322D8}" destId="{D8325040-FDC6-4D5F-B8D1-55A2886CB54F}" srcOrd="0" destOrd="0" presId="urn:microsoft.com/office/officeart/2005/8/layout/hierarchy2"/>
    <dgm:cxn modelId="{488657A5-9BA5-4A57-80CD-C9B966AF66C4}" type="presParOf" srcId="{BBBA6E61-0AB6-4306-A36A-F67AFAF322D8}" destId="{6896E7E5-2DE8-4C91-B31F-5DEAF01D8479}" srcOrd="1" destOrd="0" presId="urn:microsoft.com/office/officeart/2005/8/layout/hierarchy2"/>
    <dgm:cxn modelId="{00E837B3-FA78-4031-B2AE-620812DD90B3}" type="presParOf" srcId="{6896E7E5-2DE8-4C91-B31F-5DEAF01D8479}" destId="{AD405851-35D2-4D5D-9159-0BD65C7FBE8F}" srcOrd="0" destOrd="0" presId="urn:microsoft.com/office/officeart/2005/8/layout/hierarchy2"/>
    <dgm:cxn modelId="{C733040B-62B3-4DE6-86AE-450AA08A03A0}" type="presParOf" srcId="{AD405851-35D2-4D5D-9159-0BD65C7FBE8F}" destId="{74D35BA3-B7A5-42E6-8DDD-3E6092280E72}" srcOrd="0" destOrd="0" presId="urn:microsoft.com/office/officeart/2005/8/layout/hierarchy2"/>
    <dgm:cxn modelId="{288978EF-340A-4095-9377-CB1322809E89}" type="presParOf" srcId="{6896E7E5-2DE8-4C91-B31F-5DEAF01D8479}" destId="{0B8AF32F-980F-4C21-B2FB-49FAB978A59A}" srcOrd="1" destOrd="0" presId="urn:microsoft.com/office/officeart/2005/8/layout/hierarchy2"/>
    <dgm:cxn modelId="{E7C9F1BC-A673-461A-9417-73BE3F046C9F}" type="presParOf" srcId="{0B8AF32F-980F-4C21-B2FB-49FAB978A59A}" destId="{32297F85-DBE5-4125-930F-214097264A85}" srcOrd="0" destOrd="0" presId="urn:microsoft.com/office/officeart/2005/8/layout/hierarchy2"/>
    <dgm:cxn modelId="{1CDCA4B7-023C-42E2-9A3D-904C5AB2C361}" type="presParOf" srcId="{0B8AF32F-980F-4C21-B2FB-49FAB978A59A}" destId="{38A5A808-DD7F-4D20-B16E-4D8AE5851613}" srcOrd="1" destOrd="0" presId="urn:microsoft.com/office/officeart/2005/8/layout/hierarchy2"/>
    <dgm:cxn modelId="{3F166CA0-D660-4429-A83D-009A32C9D747}" type="presParOf" srcId="{38A5A808-DD7F-4D20-B16E-4D8AE5851613}" destId="{364C0AEE-37F3-4DD7-98ED-67B512E05F91}" srcOrd="0" destOrd="0" presId="urn:microsoft.com/office/officeart/2005/8/layout/hierarchy2"/>
    <dgm:cxn modelId="{22D60702-CF2E-48C8-AFB3-414BC58CC15E}" type="presParOf" srcId="{364C0AEE-37F3-4DD7-98ED-67B512E05F91}" destId="{5F543DF6-49CF-4C4B-99BD-BCFF13D45E59}" srcOrd="0" destOrd="0" presId="urn:microsoft.com/office/officeart/2005/8/layout/hierarchy2"/>
    <dgm:cxn modelId="{F00C20FE-523C-4DB4-AD23-9122659A1A99}" type="presParOf" srcId="{38A5A808-DD7F-4D20-B16E-4D8AE5851613}" destId="{3175DB7B-60DA-4D5C-AD28-CA55A6B113E9}" srcOrd="1" destOrd="0" presId="urn:microsoft.com/office/officeart/2005/8/layout/hierarchy2"/>
    <dgm:cxn modelId="{E82ADC99-A654-4D6D-97CB-6A379B28A706}" type="presParOf" srcId="{3175DB7B-60DA-4D5C-AD28-CA55A6B113E9}" destId="{C4588FFC-37BC-450D-98B5-F1E6D44B5409}" srcOrd="0" destOrd="0" presId="urn:microsoft.com/office/officeart/2005/8/layout/hierarchy2"/>
    <dgm:cxn modelId="{4DE8417C-E3F8-4233-9D1E-285254FF54D9}" type="presParOf" srcId="{3175DB7B-60DA-4D5C-AD28-CA55A6B113E9}" destId="{668731D2-4FA1-4307-AD78-3120C8139E2E}" srcOrd="1" destOrd="0" presId="urn:microsoft.com/office/officeart/2005/8/layout/hierarchy2"/>
    <dgm:cxn modelId="{77D66AF9-5A57-4903-948E-E8B7667F5310}" type="presParOf" srcId="{6896E7E5-2DE8-4C91-B31F-5DEAF01D8479}" destId="{B8ED8EA8-44C0-4809-AA74-24692C4F9083}" srcOrd="2" destOrd="0" presId="urn:microsoft.com/office/officeart/2005/8/layout/hierarchy2"/>
    <dgm:cxn modelId="{73624546-8B2D-446C-8248-519643846313}" type="presParOf" srcId="{B8ED8EA8-44C0-4809-AA74-24692C4F9083}" destId="{5ADD91FB-27AE-40C5-BC33-D8C408EA1C80}" srcOrd="0" destOrd="0" presId="urn:microsoft.com/office/officeart/2005/8/layout/hierarchy2"/>
    <dgm:cxn modelId="{FF0BB6A5-B680-4525-AD26-77CB27728DAC}" type="presParOf" srcId="{6896E7E5-2DE8-4C91-B31F-5DEAF01D8479}" destId="{0FE01A9D-4DDF-448B-837E-1A588824B46E}" srcOrd="3" destOrd="0" presId="urn:microsoft.com/office/officeart/2005/8/layout/hierarchy2"/>
    <dgm:cxn modelId="{5D2DFADD-CF6D-4E85-9344-D43337A864A5}" type="presParOf" srcId="{0FE01A9D-4DDF-448B-837E-1A588824B46E}" destId="{03C5249C-35EB-46B6-9650-E94003354A19}" srcOrd="0" destOrd="0" presId="urn:microsoft.com/office/officeart/2005/8/layout/hierarchy2"/>
    <dgm:cxn modelId="{F1F8DDE8-D42B-4F66-AD25-9B67E526991C}" type="presParOf" srcId="{0FE01A9D-4DDF-448B-837E-1A588824B46E}" destId="{5F224AEB-5D64-4584-8DB6-E3C9AC90FF04}" srcOrd="1" destOrd="0" presId="urn:microsoft.com/office/officeart/2005/8/layout/hierarchy2"/>
    <dgm:cxn modelId="{D3235971-64D4-4A7E-82C3-EEFAD29D1912}" type="presParOf" srcId="{5F224AEB-5D64-4584-8DB6-E3C9AC90FF04}" destId="{1AF4555D-17C8-4324-9018-AAC884D0BB85}" srcOrd="0" destOrd="0" presId="urn:microsoft.com/office/officeart/2005/8/layout/hierarchy2"/>
    <dgm:cxn modelId="{29AEFBD6-A2E6-482E-8D3C-7233F991E6BF}" type="presParOf" srcId="{1AF4555D-17C8-4324-9018-AAC884D0BB85}" destId="{DC23DF16-F003-46AB-852E-94863BE46D7E}" srcOrd="0" destOrd="0" presId="urn:microsoft.com/office/officeart/2005/8/layout/hierarchy2"/>
    <dgm:cxn modelId="{90A4F8BB-26D9-42FF-9C14-07D699B2C4C7}" type="presParOf" srcId="{5F224AEB-5D64-4584-8DB6-E3C9AC90FF04}" destId="{2298E4A6-2BDC-410A-9B00-6FECE96CB428}" srcOrd="1" destOrd="0" presId="urn:microsoft.com/office/officeart/2005/8/layout/hierarchy2"/>
    <dgm:cxn modelId="{5F83E44F-527F-4192-93B1-F4B711B29923}" type="presParOf" srcId="{2298E4A6-2BDC-410A-9B00-6FECE96CB428}" destId="{31793D67-3A18-42EC-B382-5A909E1EF01B}" srcOrd="0" destOrd="0" presId="urn:microsoft.com/office/officeart/2005/8/layout/hierarchy2"/>
    <dgm:cxn modelId="{5C5078EB-C277-4A92-89AA-CB5608656800}" type="presParOf" srcId="{2298E4A6-2BDC-410A-9B00-6FECE96CB428}" destId="{ACA495C6-85BB-4863-9025-14A4F0634EA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6F7CA0-1734-4368-A1C3-A0D8674735E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93836E3A-53A4-4037-B30C-91F0A73EA828}">
      <dgm:prSet phldrT="[Text]" custT="1"/>
      <dgm:spPr/>
      <dgm:t>
        <a:bodyPr/>
        <a:lstStyle/>
        <a:p>
          <a:r>
            <a:rPr lang="en-US" sz="2000" b="1" dirty="0">
              <a:solidFill>
                <a:sysClr val="windowText" lastClr="000000"/>
              </a:solidFill>
            </a:rPr>
            <a:t>50 </a:t>
          </a:r>
          <a:r>
            <a:rPr lang="en-US" sz="2000" b="1" dirty="0" err="1">
              <a:solidFill>
                <a:sysClr val="windowText" lastClr="000000"/>
              </a:solidFill>
            </a:rPr>
            <a:t>partici</a:t>
          </a:r>
          <a:r>
            <a:rPr lang="en-US" sz="2000" b="1" dirty="0">
              <a:solidFill>
                <a:sysClr val="windowText" lastClr="000000"/>
              </a:solidFill>
            </a:rPr>
            <a:t>-pants</a:t>
          </a:r>
        </a:p>
        <a:p>
          <a:r>
            <a:rPr lang="en-US" sz="2000" b="1" dirty="0">
              <a:solidFill>
                <a:sysClr val="windowText" lastClr="000000"/>
              </a:solidFill>
            </a:rPr>
            <a:t>………Male</a:t>
          </a:r>
        </a:p>
        <a:p>
          <a:r>
            <a:rPr lang="en-US" sz="2000" b="1" dirty="0">
              <a:solidFill>
                <a:sysClr val="windowText" lastClr="000000"/>
              </a:solidFill>
            </a:rPr>
            <a:t>......Female</a:t>
          </a:r>
        </a:p>
        <a:p>
          <a:r>
            <a:rPr lang="en-US" sz="2000" b="1" dirty="0">
              <a:solidFill>
                <a:sysClr val="windowText" lastClr="000000"/>
              </a:solidFill>
            </a:rPr>
            <a:t>……Average age</a:t>
          </a:r>
        </a:p>
        <a:p>
          <a:endParaRPr lang="en-US" sz="2000" b="1" dirty="0">
            <a:solidFill>
              <a:sysClr val="windowText" lastClr="000000"/>
            </a:solidFill>
          </a:endParaRPr>
        </a:p>
      </dgm:t>
    </dgm:pt>
    <dgm:pt modelId="{222A641A-BF7B-4533-B93E-57647FDEE3AF}" type="parTrans" cxnId="{8E06BF2A-CD5F-43CE-A6FF-C93D833AD142}">
      <dgm:prSet/>
      <dgm:spPr/>
      <dgm:t>
        <a:bodyPr/>
        <a:lstStyle/>
        <a:p>
          <a:endParaRPr lang="en-US" sz="2000" b="1"/>
        </a:p>
      </dgm:t>
    </dgm:pt>
    <dgm:pt modelId="{51FF44AA-4B03-4631-BAFF-E987E718324F}" type="sibTrans" cxnId="{8E06BF2A-CD5F-43CE-A6FF-C93D833AD142}">
      <dgm:prSet/>
      <dgm:spPr/>
      <dgm:t>
        <a:bodyPr/>
        <a:lstStyle/>
        <a:p>
          <a:endParaRPr lang="en-US" sz="2000" b="1"/>
        </a:p>
      </dgm:t>
    </dgm:pt>
    <dgm:pt modelId="{878C1CE1-E170-47C4-9800-42CF0EF50358}">
      <dgm:prSet phldrT="[Text]" custT="1"/>
      <dgm:spPr/>
      <dgm:t>
        <a:bodyPr/>
        <a:lstStyle/>
        <a:p>
          <a:r>
            <a:rPr lang="en-US" sz="2000" b="1" dirty="0">
              <a:solidFill>
                <a:sysClr val="windowText" lastClr="000000"/>
              </a:solidFill>
            </a:rPr>
            <a:t>Attitude Assess-</a:t>
          </a:r>
        </a:p>
        <a:p>
          <a:r>
            <a:rPr lang="en-US" sz="2000" b="1" dirty="0" err="1">
              <a:solidFill>
                <a:sysClr val="windowText" lastClr="000000"/>
              </a:solidFill>
            </a:rPr>
            <a:t>ment</a:t>
          </a:r>
          <a:r>
            <a:rPr lang="en-US" sz="2000" b="1" dirty="0">
              <a:solidFill>
                <a:sysClr val="windowText" lastClr="000000"/>
              </a:solidFill>
            </a:rPr>
            <a:t>  ………………</a:t>
          </a:r>
        </a:p>
        <a:p>
          <a:r>
            <a:rPr lang="en-US" sz="2000" b="1" dirty="0" err="1">
              <a:solidFill>
                <a:sysClr val="windowText" lastClr="000000"/>
              </a:solidFill>
            </a:rPr>
            <a:t>Consump-tion</a:t>
          </a:r>
          <a:r>
            <a:rPr lang="en-US" sz="2000" b="1" dirty="0">
              <a:solidFill>
                <a:sysClr val="windowText" lastClr="000000"/>
              </a:solidFill>
            </a:rPr>
            <a:t> assess-</a:t>
          </a:r>
          <a:r>
            <a:rPr lang="en-US" sz="2000" b="1" dirty="0" err="1">
              <a:solidFill>
                <a:sysClr val="windowText" lastClr="000000"/>
              </a:solidFill>
            </a:rPr>
            <a:t>ment</a:t>
          </a:r>
          <a:r>
            <a:rPr lang="en-US" sz="2000" b="1" dirty="0">
              <a:solidFill>
                <a:sysClr val="windowText" lastClr="000000"/>
              </a:solidFill>
            </a:rPr>
            <a:t>…………….- </a:t>
          </a:r>
        </a:p>
        <a:p>
          <a:endParaRPr lang="en-US" sz="2000" b="1" dirty="0">
            <a:solidFill>
              <a:sysClr val="windowText" lastClr="000000"/>
            </a:solidFill>
          </a:endParaRPr>
        </a:p>
      </dgm:t>
    </dgm:pt>
    <dgm:pt modelId="{CE69E13A-ECBF-4275-9626-0075CCB58683}" type="parTrans" cxnId="{7565FE80-C241-4B9D-A029-3791151B7AED}">
      <dgm:prSet custT="1"/>
      <dgm:spPr/>
      <dgm:t>
        <a:bodyPr/>
        <a:lstStyle/>
        <a:p>
          <a:endParaRPr lang="en-US" sz="2000" b="1"/>
        </a:p>
      </dgm:t>
    </dgm:pt>
    <dgm:pt modelId="{FCE1C239-20C9-4DE0-855C-076930B5FDE9}" type="sibTrans" cxnId="{7565FE80-C241-4B9D-A029-3791151B7AED}">
      <dgm:prSet/>
      <dgm:spPr/>
      <dgm:t>
        <a:bodyPr/>
        <a:lstStyle/>
        <a:p>
          <a:endParaRPr lang="en-US" sz="2000" b="1"/>
        </a:p>
      </dgm:t>
    </dgm:pt>
    <dgm:pt modelId="{1ACE4B14-967D-4372-BD80-2A73DF22E499}">
      <dgm:prSet phldrT="[Text]" custT="1"/>
      <dgm:spPr/>
      <dgm:t>
        <a:bodyPr/>
        <a:lstStyle/>
        <a:p>
          <a:r>
            <a:rPr lang="en-US" sz="2000" b="1" dirty="0">
              <a:solidFill>
                <a:sysClr val="windowText" lastClr="000000"/>
              </a:solidFill>
            </a:rPr>
            <a:t>randomly assigned control group- no exposure to message</a:t>
          </a:r>
        </a:p>
      </dgm:t>
    </dgm:pt>
    <dgm:pt modelId="{6553DA5A-9E88-4BC6-9521-3BCE95A483B3}" type="parTrans" cxnId="{49AA8475-2A46-4FDE-BAEA-7D210E9EFB9C}">
      <dgm:prSet custT="1"/>
      <dgm:spPr/>
      <dgm:t>
        <a:bodyPr/>
        <a:lstStyle/>
        <a:p>
          <a:endParaRPr lang="en-US" sz="2000" b="1"/>
        </a:p>
      </dgm:t>
    </dgm:pt>
    <dgm:pt modelId="{D7086082-25A7-4AE4-B022-4B39624C1E0C}" type="sibTrans" cxnId="{49AA8475-2A46-4FDE-BAEA-7D210E9EFB9C}">
      <dgm:prSet/>
      <dgm:spPr/>
      <dgm:t>
        <a:bodyPr/>
        <a:lstStyle/>
        <a:p>
          <a:endParaRPr lang="en-US" sz="2000" b="1"/>
        </a:p>
      </dgm:t>
    </dgm:pt>
    <dgm:pt modelId="{2C9CF3F9-6403-4C9E-92E9-87974FD8678F}">
      <dgm:prSet phldrT="[Text]" custT="1"/>
      <dgm:spPr/>
      <dgm:t>
        <a:bodyPr/>
        <a:lstStyle/>
        <a:p>
          <a:r>
            <a:rPr lang="en-US" sz="2000" b="1" dirty="0">
              <a:solidFill>
                <a:sysClr val="windowText" lastClr="000000"/>
              </a:solidFill>
            </a:rPr>
            <a:t>randomly assigned </a:t>
          </a:r>
          <a:r>
            <a:rPr lang="en-US" sz="2000" b="1" dirty="0" err="1">
              <a:solidFill>
                <a:sysClr val="windowText" lastClr="000000"/>
              </a:solidFill>
            </a:rPr>
            <a:t>experi</a:t>
          </a:r>
          <a:r>
            <a:rPr lang="en-US" sz="2000" b="1" dirty="0">
              <a:solidFill>
                <a:sysClr val="windowText" lastClr="000000"/>
              </a:solidFill>
            </a:rPr>
            <a:t>-mental group</a:t>
          </a:r>
        </a:p>
      </dgm:t>
    </dgm:pt>
    <dgm:pt modelId="{5173509C-6084-46F5-96BA-2C4BAE35489C}" type="parTrans" cxnId="{FF7B5572-EC35-410A-8406-1BD4FD65A357}">
      <dgm:prSet custT="1"/>
      <dgm:spPr/>
      <dgm:t>
        <a:bodyPr/>
        <a:lstStyle/>
        <a:p>
          <a:endParaRPr lang="en-US" sz="2000" b="1"/>
        </a:p>
      </dgm:t>
    </dgm:pt>
    <dgm:pt modelId="{07E8822D-13D8-4CE1-9944-607C04B7AC18}" type="sibTrans" cxnId="{FF7B5572-EC35-410A-8406-1BD4FD65A357}">
      <dgm:prSet/>
      <dgm:spPr/>
      <dgm:t>
        <a:bodyPr/>
        <a:lstStyle/>
        <a:p>
          <a:endParaRPr lang="en-US" sz="2000" b="1"/>
        </a:p>
      </dgm:t>
    </dgm:pt>
    <dgm:pt modelId="{ABB9FBC2-B905-4B1A-9FD5-5AAF18DAFFB2}">
      <dgm:prSet phldrT="[Text]" custT="1"/>
      <dgm:spPr/>
      <dgm:t>
        <a:bodyPr/>
        <a:lstStyle/>
        <a:p>
          <a:r>
            <a:rPr lang="en-US" sz="2000" b="1" dirty="0">
              <a:solidFill>
                <a:sysClr val="windowText" lastClr="000000"/>
              </a:solidFill>
            </a:rPr>
            <a:t>After Event- Assessment attitude and </a:t>
          </a:r>
          <a:r>
            <a:rPr lang="en-US" sz="2000" b="1" dirty="0" err="1">
              <a:solidFill>
                <a:sysClr val="windowText" lastClr="000000"/>
              </a:solidFill>
            </a:rPr>
            <a:t>consump-tion</a:t>
          </a:r>
          <a:r>
            <a:rPr lang="en-US" sz="2000" b="1" dirty="0">
              <a:solidFill>
                <a:sysClr val="windowText" lastClr="000000"/>
              </a:solidFill>
            </a:rPr>
            <a:t> assess-</a:t>
          </a:r>
        </a:p>
        <a:p>
          <a:r>
            <a:rPr lang="en-US" sz="2000" b="1" dirty="0" err="1">
              <a:solidFill>
                <a:sysClr val="windowText" lastClr="000000"/>
              </a:solidFill>
            </a:rPr>
            <a:t>ment</a:t>
          </a:r>
          <a:r>
            <a:rPr lang="en-US" sz="2000" b="1" dirty="0">
              <a:solidFill>
                <a:sysClr val="windowText" lastClr="000000"/>
              </a:solidFill>
            </a:rPr>
            <a:t>…………………</a:t>
          </a:r>
        </a:p>
      </dgm:t>
    </dgm:pt>
    <dgm:pt modelId="{6DB21C96-0ACC-4ED6-AC09-32DCEC028223}" type="parTrans" cxnId="{370DBF9B-968B-4633-BD96-22D220E8785E}">
      <dgm:prSet custT="1"/>
      <dgm:spPr/>
      <dgm:t>
        <a:bodyPr/>
        <a:lstStyle/>
        <a:p>
          <a:endParaRPr lang="en-US" sz="2000" b="1"/>
        </a:p>
      </dgm:t>
    </dgm:pt>
    <dgm:pt modelId="{F0810318-DD84-41C7-A4B5-E809ED72CA47}" type="sibTrans" cxnId="{370DBF9B-968B-4633-BD96-22D220E8785E}">
      <dgm:prSet/>
      <dgm:spPr/>
      <dgm:t>
        <a:bodyPr/>
        <a:lstStyle/>
        <a:p>
          <a:endParaRPr lang="en-US" sz="2000" b="1"/>
        </a:p>
      </dgm:t>
    </dgm:pt>
    <dgm:pt modelId="{CCDFAFE9-667B-4411-93BD-F6CB05C330AE}">
      <dgm:prSet custT="1"/>
      <dgm:spPr/>
      <dgm:t>
        <a:bodyPr/>
        <a:lstStyle/>
        <a:p>
          <a:r>
            <a:rPr lang="en-US" sz="2000" b="1" dirty="0">
              <a:solidFill>
                <a:sysClr val="windowText" lastClr="000000"/>
              </a:solidFill>
            </a:rPr>
            <a:t>After Event- Assessment attitude and </a:t>
          </a:r>
          <a:r>
            <a:rPr lang="en-US" sz="2000" b="1" dirty="0" err="1">
              <a:solidFill>
                <a:sysClr val="windowText" lastClr="000000"/>
              </a:solidFill>
            </a:rPr>
            <a:t>consump</a:t>
          </a:r>
          <a:endParaRPr lang="en-US" sz="2000" b="1" dirty="0">
            <a:solidFill>
              <a:sysClr val="windowText" lastClr="000000"/>
            </a:solidFill>
          </a:endParaRPr>
        </a:p>
        <a:p>
          <a:r>
            <a:rPr lang="en-US" sz="2000" b="1" dirty="0">
              <a:solidFill>
                <a:sysClr val="windowText" lastClr="000000"/>
              </a:solidFill>
            </a:rPr>
            <a:t>-</a:t>
          </a:r>
          <a:r>
            <a:rPr lang="en-US" sz="2000" b="1" dirty="0" err="1">
              <a:solidFill>
                <a:sysClr val="windowText" lastClr="000000"/>
              </a:solidFill>
            </a:rPr>
            <a:t>tion</a:t>
          </a:r>
          <a:r>
            <a:rPr lang="en-US" sz="2000" b="1" dirty="0">
              <a:solidFill>
                <a:sysClr val="windowText" lastClr="000000"/>
              </a:solidFill>
            </a:rPr>
            <a:t> assess</a:t>
          </a:r>
        </a:p>
        <a:p>
          <a:r>
            <a:rPr lang="en-US" sz="2000" b="1" dirty="0" err="1">
              <a:solidFill>
                <a:sysClr val="windowText" lastClr="000000"/>
              </a:solidFill>
            </a:rPr>
            <a:t>ment</a:t>
          </a:r>
          <a:r>
            <a:rPr lang="en-US" sz="2000" b="1" dirty="0">
              <a:solidFill>
                <a:sysClr val="windowText" lastClr="000000"/>
              </a:solidFill>
            </a:rPr>
            <a:t>…………..</a:t>
          </a:r>
        </a:p>
      </dgm:t>
    </dgm:pt>
    <dgm:pt modelId="{997320CC-13B3-44BA-9EFC-80D2111FC1BA}" type="parTrans" cxnId="{CED86375-F9B6-449D-A8B0-79D40F2646C6}">
      <dgm:prSet custT="1"/>
      <dgm:spPr/>
      <dgm:t>
        <a:bodyPr/>
        <a:lstStyle/>
        <a:p>
          <a:endParaRPr lang="en-US" sz="2000" b="1"/>
        </a:p>
      </dgm:t>
    </dgm:pt>
    <dgm:pt modelId="{5956BC56-C348-4FBC-9626-5BD3D1A57AD1}" type="sibTrans" cxnId="{CED86375-F9B6-449D-A8B0-79D40F2646C6}">
      <dgm:prSet/>
      <dgm:spPr/>
      <dgm:t>
        <a:bodyPr/>
        <a:lstStyle/>
        <a:p>
          <a:endParaRPr lang="en-US" sz="2000" b="1"/>
        </a:p>
      </dgm:t>
    </dgm:pt>
    <dgm:pt modelId="{B57954B1-2931-4EE5-8737-61F23E9A5D41}">
      <dgm:prSet custT="1"/>
      <dgm:spPr/>
      <dgm:t>
        <a:bodyPr/>
        <a:lstStyle/>
        <a:p>
          <a:r>
            <a:rPr lang="en-US" sz="2000" b="1" dirty="0">
              <a:solidFill>
                <a:sysClr val="windowText" lastClr="000000"/>
              </a:solidFill>
            </a:rPr>
            <a:t>Findings/ recommend-</a:t>
          </a:r>
          <a:r>
            <a:rPr lang="en-US" sz="2000" b="1" dirty="0" err="1">
              <a:solidFill>
                <a:sysClr val="windowText" lastClr="000000"/>
              </a:solidFill>
            </a:rPr>
            <a:t>ations</a:t>
          </a:r>
          <a:endParaRPr lang="en-US" sz="2000" b="1" dirty="0">
            <a:solidFill>
              <a:sysClr val="windowText" lastClr="000000"/>
            </a:solidFill>
          </a:endParaRPr>
        </a:p>
      </dgm:t>
    </dgm:pt>
    <dgm:pt modelId="{F4D5D56D-6669-423A-A160-2C406580641B}" type="parTrans" cxnId="{DEC7D2E7-7DA8-4784-B573-75DCFE0FCE19}">
      <dgm:prSet custT="1"/>
      <dgm:spPr/>
      <dgm:t>
        <a:bodyPr/>
        <a:lstStyle/>
        <a:p>
          <a:endParaRPr lang="en-US" sz="2000" b="1"/>
        </a:p>
      </dgm:t>
    </dgm:pt>
    <dgm:pt modelId="{FF59633D-A4E4-4C3E-8842-5E401875894F}" type="sibTrans" cxnId="{DEC7D2E7-7DA8-4784-B573-75DCFE0FCE19}">
      <dgm:prSet/>
      <dgm:spPr/>
      <dgm:t>
        <a:bodyPr/>
        <a:lstStyle/>
        <a:p>
          <a:endParaRPr lang="en-US" sz="2000" b="1"/>
        </a:p>
      </dgm:t>
    </dgm:pt>
    <dgm:pt modelId="{458A3B8E-BF65-4126-8347-A6963A168102}" type="pres">
      <dgm:prSet presAssocID="{E36F7CA0-1734-4368-A1C3-A0D8674735EA}" presName="diagram" presStyleCnt="0">
        <dgm:presLayoutVars>
          <dgm:chPref val="1"/>
          <dgm:dir/>
          <dgm:animOne val="branch"/>
          <dgm:animLvl val="lvl"/>
          <dgm:resizeHandles val="exact"/>
        </dgm:presLayoutVars>
      </dgm:prSet>
      <dgm:spPr/>
    </dgm:pt>
    <dgm:pt modelId="{28BE870E-EEB8-457C-9487-0F3A04FC96AD}" type="pres">
      <dgm:prSet presAssocID="{93836E3A-53A4-4037-B30C-91F0A73EA828}" presName="root1" presStyleCnt="0"/>
      <dgm:spPr/>
    </dgm:pt>
    <dgm:pt modelId="{8C509D5D-9566-4E94-8F56-63F421ADFA5C}" type="pres">
      <dgm:prSet presAssocID="{93836E3A-53A4-4037-B30C-91F0A73EA828}" presName="LevelOneTextNode" presStyleLbl="node0" presStyleIdx="0" presStyleCnt="1" custScaleX="216726" custScaleY="725096" custLinFactNeighborX="-19037">
        <dgm:presLayoutVars>
          <dgm:chPref val="3"/>
        </dgm:presLayoutVars>
      </dgm:prSet>
      <dgm:spPr/>
    </dgm:pt>
    <dgm:pt modelId="{712BF952-1924-4128-B975-5E07BC6A0A98}" type="pres">
      <dgm:prSet presAssocID="{93836E3A-53A4-4037-B30C-91F0A73EA828}" presName="level2hierChild" presStyleCnt="0"/>
      <dgm:spPr/>
    </dgm:pt>
    <dgm:pt modelId="{65A2B6CC-E76D-4709-B857-41B7587BB45C}" type="pres">
      <dgm:prSet presAssocID="{CE69E13A-ECBF-4275-9626-0075CCB58683}" presName="conn2-1" presStyleLbl="parChTrans1D2" presStyleIdx="0" presStyleCnt="1"/>
      <dgm:spPr/>
    </dgm:pt>
    <dgm:pt modelId="{BE62394C-F300-45A4-8D04-9DD46F38187C}" type="pres">
      <dgm:prSet presAssocID="{CE69E13A-ECBF-4275-9626-0075CCB58683}" presName="connTx" presStyleLbl="parChTrans1D2" presStyleIdx="0" presStyleCnt="1"/>
      <dgm:spPr/>
    </dgm:pt>
    <dgm:pt modelId="{BBBA6E61-0AB6-4306-A36A-F67AFAF322D8}" type="pres">
      <dgm:prSet presAssocID="{878C1CE1-E170-47C4-9800-42CF0EF50358}" presName="root2" presStyleCnt="0"/>
      <dgm:spPr/>
    </dgm:pt>
    <dgm:pt modelId="{D8325040-FDC6-4D5F-B8D1-55A2886CB54F}" type="pres">
      <dgm:prSet presAssocID="{878C1CE1-E170-47C4-9800-42CF0EF50358}" presName="LevelTwoTextNode" presStyleLbl="node2" presStyleIdx="0" presStyleCnt="1" custScaleX="219047" custScaleY="829956" custLinFactY="-21134" custLinFactNeighborX="-17572" custLinFactNeighborY="-100000">
        <dgm:presLayoutVars>
          <dgm:chPref val="3"/>
        </dgm:presLayoutVars>
      </dgm:prSet>
      <dgm:spPr/>
    </dgm:pt>
    <dgm:pt modelId="{6896E7E5-2DE8-4C91-B31F-5DEAF01D8479}" type="pres">
      <dgm:prSet presAssocID="{878C1CE1-E170-47C4-9800-42CF0EF50358}" presName="level3hierChild" presStyleCnt="0"/>
      <dgm:spPr/>
    </dgm:pt>
    <dgm:pt modelId="{AD405851-35D2-4D5D-9159-0BD65C7FBE8F}" type="pres">
      <dgm:prSet presAssocID="{6553DA5A-9E88-4BC6-9521-3BCE95A483B3}" presName="conn2-1" presStyleLbl="parChTrans1D3" presStyleIdx="0" presStyleCnt="2"/>
      <dgm:spPr/>
    </dgm:pt>
    <dgm:pt modelId="{74D35BA3-B7A5-42E6-8DDD-3E6092280E72}" type="pres">
      <dgm:prSet presAssocID="{6553DA5A-9E88-4BC6-9521-3BCE95A483B3}" presName="connTx" presStyleLbl="parChTrans1D3" presStyleIdx="0" presStyleCnt="2"/>
      <dgm:spPr/>
    </dgm:pt>
    <dgm:pt modelId="{0B8AF32F-980F-4C21-B2FB-49FAB978A59A}" type="pres">
      <dgm:prSet presAssocID="{1ACE4B14-967D-4372-BD80-2A73DF22E499}" presName="root2" presStyleCnt="0"/>
      <dgm:spPr/>
    </dgm:pt>
    <dgm:pt modelId="{32297F85-DBE5-4125-930F-214097264A85}" type="pres">
      <dgm:prSet presAssocID="{1ACE4B14-967D-4372-BD80-2A73DF22E499}" presName="LevelTwoTextNode" presStyleLbl="node3" presStyleIdx="0" presStyleCnt="2" custScaleX="239061" custScaleY="528187" custLinFactNeighborX="-20436" custLinFactNeighborY="-642">
        <dgm:presLayoutVars>
          <dgm:chPref val="3"/>
        </dgm:presLayoutVars>
      </dgm:prSet>
      <dgm:spPr/>
    </dgm:pt>
    <dgm:pt modelId="{38A5A808-DD7F-4D20-B16E-4D8AE5851613}" type="pres">
      <dgm:prSet presAssocID="{1ACE4B14-967D-4372-BD80-2A73DF22E499}" presName="level3hierChild" presStyleCnt="0"/>
      <dgm:spPr/>
    </dgm:pt>
    <dgm:pt modelId="{364C0AEE-37F3-4DD7-98ED-67B512E05F91}" type="pres">
      <dgm:prSet presAssocID="{6DB21C96-0ACC-4ED6-AC09-32DCEC028223}" presName="conn2-1" presStyleLbl="parChTrans1D4" presStyleIdx="0" presStyleCnt="3"/>
      <dgm:spPr/>
    </dgm:pt>
    <dgm:pt modelId="{5F543DF6-49CF-4C4B-99BD-BCFF13D45E59}" type="pres">
      <dgm:prSet presAssocID="{6DB21C96-0ACC-4ED6-AC09-32DCEC028223}" presName="connTx" presStyleLbl="parChTrans1D4" presStyleIdx="0" presStyleCnt="3"/>
      <dgm:spPr/>
    </dgm:pt>
    <dgm:pt modelId="{3175DB7B-60DA-4D5C-AD28-CA55A6B113E9}" type="pres">
      <dgm:prSet presAssocID="{ABB9FBC2-B905-4B1A-9FD5-5AAF18DAFFB2}" presName="root2" presStyleCnt="0"/>
      <dgm:spPr/>
    </dgm:pt>
    <dgm:pt modelId="{C4588FFC-37BC-450D-98B5-F1E6D44B5409}" type="pres">
      <dgm:prSet presAssocID="{ABB9FBC2-B905-4B1A-9FD5-5AAF18DAFFB2}" presName="LevelTwoTextNode" presStyleLbl="node4" presStyleIdx="0" presStyleCnt="3" custScaleX="259972" custScaleY="564854" custLinFactNeighborX="-20085" custLinFactNeighborY="-16280">
        <dgm:presLayoutVars>
          <dgm:chPref val="3"/>
        </dgm:presLayoutVars>
      </dgm:prSet>
      <dgm:spPr/>
    </dgm:pt>
    <dgm:pt modelId="{668731D2-4FA1-4307-AD78-3120C8139E2E}" type="pres">
      <dgm:prSet presAssocID="{ABB9FBC2-B905-4B1A-9FD5-5AAF18DAFFB2}" presName="level3hierChild" presStyleCnt="0"/>
      <dgm:spPr/>
    </dgm:pt>
    <dgm:pt modelId="{B8ED8EA8-44C0-4809-AA74-24692C4F9083}" type="pres">
      <dgm:prSet presAssocID="{5173509C-6084-46F5-96BA-2C4BAE35489C}" presName="conn2-1" presStyleLbl="parChTrans1D3" presStyleIdx="1" presStyleCnt="2"/>
      <dgm:spPr/>
    </dgm:pt>
    <dgm:pt modelId="{5ADD91FB-27AE-40C5-BC33-D8C408EA1C80}" type="pres">
      <dgm:prSet presAssocID="{5173509C-6084-46F5-96BA-2C4BAE35489C}" presName="connTx" presStyleLbl="parChTrans1D3" presStyleIdx="1" presStyleCnt="2"/>
      <dgm:spPr/>
    </dgm:pt>
    <dgm:pt modelId="{0FE01A9D-4DDF-448B-837E-1A588824B46E}" type="pres">
      <dgm:prSet presAssocID="{2C9CF3F9-6403-4C9E-92E9-87974FD8678F}" presName="root2" presStyleCnt="0"/>
      <dgm:spPr/>
    </dgm:pt>
    <dgm:pt modelId="{03C5249C-35EB-46B6-9650-E94003354A19}" type="pres">
      <dgm:prSet presAssocID="{2C9CF3F9-6403-4C9E-92E9-87974FD8678F}" presName="LevelTwoTextNode" presStyleLbl="node3" presStyleIdx="1" presStyleCnt="2" custScaleX="219083" custScaleY="629441" custLinFactNeighborX="-29879" custLinFactNeighborY="43780">
        <dgm:presLayoutVars>
          <dgm:chPref val="3"/>
        </dgm:presLayoutVars>
      </dgm:prSet>
      <dgm:spPr/>
    </dgm:pt>
    <dgm:pt modelId="{5F224AEB-5D64-4584-8DB6-E3C9AC90FF04}" type="pres">
      <dgm:prSet presAssocID="{2C9CF3F9-6403-4C9E-92E9-87974FD8678F}" presName="level3hierChild" presStyleCnt="0"/>
      <dgm:spPr/>
    </dgm:pt>
    <dgm:pt modelId="{1AF4555D-17C8-4324-9018-AAC884D0BB85}" type="pres">
      <dgm:prSet presAssocID="{997320CC-13B3-44BA-9EFC-80D2111FC1BA}" presName="conn2-1" presStyleLbl="parChTrans1D4" presStyleIdx="1" presStyleCnt="3"/>
      <dgm:spPr/>
    </dgm:pt>
    <dgm:pt modelId="{DC23DF16-F003-46AB-852E-94863BE46D7E}" type="pres">
      <dgm:prSet presAssocID="{997320CC-13B3-44BA-9EFC-80D2111FC1BA}" presName="connTx" presStyleLbl="parChTrans1D4" presStyleIdx="1" presStyleCnt="3"/>
      <dgm:spPr/>
    </dgm:pt>
    <dgm:pt modelId="{2298E4A6-2BDC-410A-9B00-6FECE96CB428}" type="pres">
      <dgm:prSet presAssocID="{CCDFAFE9-667B-4411-93BD-F6CB05C330AE}" presName="root2" presStyleCnt="0"/>
      <dgm:spPr/>
    </dgm:pt>
    <dgm:pt modelId="{31793D67-3A18-42EC-B382-5A909E1EF01B}" type="pres">
      <dgm:prSet presAssocID="{CCDFAFE9-667B-4411-93BD-F6CB05C330AE}" presName="LevelTwoTextNode" presStyleLbl="node4" presStyleIdx="1" presStyleCnt="3" custScaleX="271442" custScaleY="605938" custLinFactNeighborX="-19092" custLinFactNeighborY="11461">
        <dgm:presLayoutVars>
          <dgm:chPref val="3"/>
        </dgm:presLayoutVars>
      </dgm:prSet>
      <dgm:spPr/>
    </dgm:pt>
    <dgm:pt modelId="{ACA495C6-85BB-4863-9025-14A4F0634EA8}" type="pres">
      <dgm:prSet presAssocID="{CCDFAFE9-667B-4411-93BD-F6CB05C330AE}" presName="level3hierChild" presStyleCnt="0"/>
      <dgm:spPr/>
    </dgm:pt>
    <dgm:pt modelId="{3156E746-AB1F-4D64-B895-50E7AB5ED9A1}" type="pres">
      <dgm:prSet presAssocID="{F4D5D56D-6669-423A-A160-2C406580641B}" presName="conn2-1" presStyleLbl="parChTrans1D4" presStyleIdx="2" presStyleCnt="3"/>
      <dgm:spPr/>
    </dgm:pt>
    <dgm:pt modelId="{F21C86D1-32CE-4300-A355-D7321CC051A7}" type="pres">
      <dgm:prSet presAssocID="{F4D5D56D-6669-423A-A160-2C406580641B}" presName="connTx" presStyleLbl="parChTrans1D4" presStyleIdx="2" presStyleCnt="3"/>
      <dgm:spPr/>
    </dgm:pt>
    <dgm:pt modelId="{4E863A27-5F28-42E1-8BCD-20A6A397DCD5}" type="pres">
      <dgm:prSet presAssocID="{B57954B1-2931-4EE5-8737-61F23E9A5D41}" presName="root2" presStyleCnt="0"/>
      <dgm:spPr/>
    </dgm:pt>
    <dgm:pt modelId="{CCE3E574-ECDF-4AFB-B4D0-B2D07FA33B58}" type="pres">
      <dgm:prSet presAssocID="{B57954B1-2931-4EE5-8737-61F23E9A5D41}" presName="LevelTwoTextNode" presStyleLbl="node4" presStyleIdx="2" presStyleCnt="3" custScaleX="264053" custScaleY="495748" custLinFactNeighborX="401" custLinFactNeighborY="-91865">
        <dgm:presLayoutVars>
          <dgm:chPref val="3"/>
        </dgm:presLayoutVars>
      </dgm:prSet>
      <dgm:spPr/>
    </dgm:pt>
    <dgm:pt modelId="{9E731FA7-5031-48BC-8F1C-EDF064AEA795}" type="pres">
      <dgm:prSet presAssocID="{B57954B1-2931-4EE5-8737-61F23E9A5D41}" presName="level3hierChild" presStyleCnt="0"/>
      <dgm:spPr/>
    </dgm:pt>
  </dgm:ptLst>
  <dgm:cxnLst>
    <dgm:cxn modelId="{FE83DF16-DE51-4C5C-A944-BDACB91B6586}" type="presOf" srcId="{ABB9FBC2-B905-4B1A-9FD5-5AAF18DAFFB2}" destId="{C4588FFC-37BC-450D-98B5-F1E6D44B5409}" srcOrd="0" destOrd="0" presId="urn:microsoft.com/office/officeart/2005/8/layout/hierarchy2"/>
    <dgm:cxn modelId="{DB0A8A20-22AA-42D9-ABDB-5C0B025B2F48}" type="presOf" srcId="{6DB21C96-0ACC-4ED6-AC09-32DCEC028223}" destId="{364C0AEE-37F3-4DD7-98ED-67B512E05F91}" srcOrd="0" destOrd="0" presId="urn:microsoft.com/office/officeart/2005/8/layout/hierarchy2"/>
    <dgm:cxn modelId="{FF701627-0251-492F-B153-B61A3456C106}" type="presOf" srcId="{1ACE4B14-967D-4372-BD80-2A73DF22E499}" destId="{32297F85-DBE5-4125-930F-214097264A85}" srcOrd="0" destOrd="0" presId="urn:microsoft.com/office/officeart/2005/8/layout/hierarchy2"/>
    <dgm:cxn modelId="{8E06BF2A-CD5F-43CE-A6FF-C93D833AD142}" srcId="{E36F7CA0-1734-4368-A1C3-A0D8674735EA}" destId="{93836E3A-53A4-4037-B30C-91F0A73EA828}" srcOrd="0" destOrd="0" parTransId="{222A641A-BF7B-4533-B93E-57647FDEE3AF}" sibTransId="{51FF44AA-4B03-4631-BAFF-E987E718324F}"/>
    <dgm:cxn modelId="{DDE9B86B-AC7B-4F99-BF96-87AA28AC2A9F}" type="presOf" srcId="{997320CC-13B3-44BA-9EFC-80D2111FC1BA}" destId="{DC23DF16-F003-46AB-852E-94863BE46D7E}" srcOrd="1" destOrd="0" presId="urn:microsoft.com/office/officeart/2005/8/layout/hierarchy2"/>
    <dgm:cxn modelId="{70B7626D-4D12-4D01-9321-B7875C6C532E}" type="presOf" srcId="{6553DA5A-9E88-4BC6-9521-3BCE95A483B3}" destId="{74D35BA3-B7A5-42E6-8DDD-3E6092280E72}" srcOrd="1" destOrd="0" presId="urn:microsoft.com/office/officeart/2005/8/layout/hierarchy2"/>
    <dgm:cxn modelId="{525ADC71-0320-4D18-A4A7-DD904C6AE3D3}" type="presOf" srcId="{E36F7CA0-1734-4368-A1C3-A0D8674735EA}" destId="{458A3B8E-BF65-4126-8347-A6963A168102}" srcOrd="0" destOrd="0" presId="urn:microsoft.com/office/officeart/2005/8/layout/hierarchy2"/>
    <dgm:cxn modelId="{FF7B5572-EC35-410A-8406-1BD4FD65A357}" srcId="{878C1CE1-E170-47C4-9800-42CF0EF50358}" destId="{2C9CF3F9-6403-4C9E-92E9-87974FD8678F}" srcOrd="1" destOrd="0" parTransId="{5173509C-6084-46F5-96BA-2C4BAE35489C}" sibTransId="{07E8822D-13D8-4CE1-9944-607C04B7AC18}"/>
    <dgm:cxn modelId="{D2A31073-F856-4DD1-B30C-FE11C26F897F}" type="presOf" srcId="{CCDFAFE9-667B-4411-93BD-F6CB05C330AE}" destId="{31793D67-3A18-42EC-B382-5A909E1EF01B}" srcOrd="0" destOrd="0" presId="urn:microsoft.com/office/officeart/2005/8/layout/hierarchy2"/>
    <dgm:cxn modelId="{AD692754-B941-43EE-A699-4E56FE75D408}" type="presOf" srcId="{878C1CE1-E170-47C4-9800-42CF0EF50358}" destId="{D8325040-FDC6-4D5F-B8D1-55A2886CB54F}" srcOrd="0" destOrd="0" presId="urn:microsoft.com/office/officeart/2005/8/layout/hierarchy2"/>
    <dgm:cxn modelId="{CED86375-F9B6-449D-A8B0-79D40F2646C6}" srcId="{2C9CF3F9-6403-4C9E-92E9-87974FD8678F}" destId="{CCDFAFE9-667B-4411-93BD-F6CB05C330AE}" srcOrd="0" destOrd="0" parTransId="{997320CC-13B3-44BA-9EFC-80D2111FC1BA}" sibTransId="{5956BC56-C348-4FBC-9626-5BD3D1A57AD1}"/>
    <dgm:cxn modelId="{49AA8475-2A46-4FDE-BAEA-7D210E9EFB9C}" srcId="{878C1CE1-E170-47C4-9800-42CF0EF50358}" destId="{1ACE4B14-967D-4372-BD80-2A73DF22E499}" srcOrd="0" destOrd="0" parTransId="{6553DA5A-9E88-4BC6-9521-3BCE95A483B3}" sibTransId="{D7086082-25A7-4AE4-B022-4B39624C1E0C}"/>
    <dgm:cxn modelId="{8DEDFD58-70CA-4D5F-8E12-03A8F8515302}" type="presOf" srcId="{F4D5D56D-6669-423A-A160-2C406580641B}" destId="{3156E746-AB1F-4D64-B895-50E7AB5ED9A1}" srcOrd="0" destOrd="0" presId="urn:microsoft.com/office/officeart/2005/8/layout/hierarchy2"/>
    <dgm:cxn modelId="{3A8AF35A-CE07-4571-A178-090C19B9AA9C}" type="presOf" srcId="{F4D5D56D-6669-423A-A160-2C406580641B}" destId="{F21C86D1-32CE-4300-A355-D7321CC051A7}" srcOrd="1" destOrd="0" presId="urn:microsoft.com/office/officeart/2005/8/layout/hierarchy2"/>
    <dgm:cxn modelId="{7565FE80-C241-4B9D-A029-3791151B7AED}" srcId="{93836E3A-53A4-4037-B30C-91F0A73EA828}" destId="{878C1CE1-E170-47C4-9800-42CF0EF50358}" srcOrd="0" destOrd="0" parTransId="{CE69E13A-ECBF-4275-9626-0075CCB58683}" sibTransId="{FCE1C239-20C9-4DE0-855C-076930B5FDE9}"/>
    <dgm:cxn modelId="{8B9E1791-8CBE-4C9C-B3F8-166818739F6D}" type="presOf" srcId="{6DB21C96-0ACC-4ED6-AC09-32DCEC028223}" destId="{5F543DF6-49CF-4C4B-99BD-BCFF13D45E59}" srcOrd="1" destOrd="0" presId="urn:microsoft.com/office/officeart/2005/8/layout/hierarchy2"/>
    <dgm:cxn modelId="{370DBF9B-968B-4633-BD96-22D220E8785E}" srcId="{1ACE4B14-967D-4372-BD80-2A73DF22E499}" destId="{ABB9FBC2-B905-4B1A-9FD5-5AAF18DAFFB2}" srcOrd="0" destOrd="0" parTransId="{6DB21C96-0ACC-4ED6-AC09-32DCEC028223}" sibTransId="{F0810318-DD84-41C7-A4B5-E809ED72CA47}"/>
    <dgm:cxn modelId="{02781C9D-7FE4-430A-8DA5-A9B8DDB7DBBF}" type="presOf" srcId="{93836E3A-53A4-4037-B30C-91F0A73EA828}" destId="{8C509D5D-9566-4E94-8F56-63F421ADFA5C}" srcOrd="0" destOrd="0" presId="urn:microsoft.com/office/officeart/2005/8/layout/hierarchy2"/>
    <dgm:cxn modelId="{C937AEAB-732C-4D9B-B1FF-D4B48BC67F81}" type="presOf" srcId="{5173509C-6084-46F5-96BA-2C4BAE35489C}" destId="{5ADD91FB-27AE-40C5-BC33-D8C408EA1C80}" srcOrd="1" destOrd="0" presId="urn:microsoft.com/office/officeart/2005/8/layout/hierarchy2"/>
    <dgm:cxn modelId="{5CC5B3BD-F158-47AD-8A86-7D15B18B2090}" type="presOf" srcId="{997320CC-13B3-44BA-9EFC-80D2111FC1BA}" destId="{1AF4555D-17C8-4324-9018-AAC884D0BB85}" srcOrd="0" destOrd="0" presId="urn:microsoft.com/office/officeart/2005/8/layout/hierarchy2"/>
    <dgm:cxn modelId="{1A7A37C8-4F29-4532-BA50-17941C33448D}" type="presOf" srcId="{CE69E13A-ECBF-4275-9626-0075CCB58683}" destId="{BE62394C-F300-45A4-8D04-9DD46F38187C}" srcOrd="1" destOrd="0" presId="urn:microsoft.com/office/officeart/2005/8/layout/hierarchy2"/>
    <dgm:cxn modelId="{2F862ECA-C42A-451F-B0AD-D200D5B9B340}" type="presOf" srcId="{6553DA5A-9E88-4BC6-9521-3BCE95A483B3}" destId="{AD405851-35D2-4D5D-9159-0BD65C7FBE8F}" srcOrd="0" destOrd="0" presId="urn:microsoft.com/office/officeart/2005/8/layout/hierarchy2"/>
    <dgm:cxn modelId="{E663A9CD-346D-46E1-AF12-FFEA334EA275}" type="presOf" srcId="{5173509C-6084-46F5-96BA-2C4BAE35489C}" destId="{B8ED8EA8-44C0-4809-AA74-24692C4F9083}" srcOrd="0" destOrd="0" presId="urn:microsoft.com/office/officeart/2005/8/layout/hierarchy2"/>
    <dgm:cxn modelId="{2FD425D5-6BE2-4F0D-B793-F51CF71DD66F}" type="presOf" srcId="{B57954B1-2931-4EE5-8737-61F23E9A5D41}" destId="{CCE3E574-ECDF-4AFB-B4D0-B2D07FA33B58}" srcOrd="0" destOrd="0" presId="urn:microsoft.com/office/officeart/2005/8/layout/hierarchy2"/>
    <dgm:cxn modelId="{F04A07E3-BB62-486A-BE16-6543B1CEFB56}" type="presOf" srcId="{CE69E13A-ECBF-4275-9626-0075CCB58683}" destId="{65A2B6CC-E76D-4709-B857-41B7587BB45C}" srcOrd="0" destOrd="0" presId="urn:microsoft.com/office/officeart/2005/8/layout/hierarchy2"/>
    <dgm:cxn modelId="{DEC7D2E7-7DA8-4784-B573-75DCFE0FCE19}" srcId="{CCDFAFE9-667B-4411-93BD-F6CB05C330AE}" destId="{B57954B1-2931-4EE5-8737-61F23E9A5D41}" srcOrd="0" destOrd="0" parTransId="{F4D5D56D-6669-423A-A160-2C406580641B}" sibTransId="{FF59633D-A4E4-4C3E-8842-5E401875894F}"/>
    <dgm:cxn modelId="{26733EF6-9DB4-4405-91B1-7C88781DEE21}" type="presOf" srcId="{2C9CF3F9-6403-4C9E-92E9-87974FD8678F}" destId="{03C5249C-35EB-46B6-9650-E94003354A19}" srcOrd="0" destOrd="0" presId="urn:microsoft.com/office/officeart/2005/8/layout/hierarchy2"/>
    <dgm:cxn modelId="{BE15CA23-2553-4F69-906B-DCB2CD91E49E}" type="presParOf" srcId="{458A3B8E-BF65-4126-8347-A6963A168102}" destId="{28BE870E-EEB8-457C-9487-0F3A04FC96AD}" srcOrd="0" destOrd="0" presId="urn:microsoft.com/office/officeart/2005/8/layout/hierarchy2"/>
    <dgm:cxn modelId="{034363B4-F7E6-4956-9B83-71DF2FCF9153}" type="presParOf" srcId="{28BE870E-EEB8-457C-9487-0F3A04FC96AD}" destId="{8C509D5D-9566-4E94-8F56-63F421ADFA5C}" srcOrd="0" destOrd="0" presId="urn:microsoft.com/office/officeart/2005/8/layout/hierarchy2"/>
    <dgm:cxn modelId="{7962E1D7-7652-439D-A5DC-50CE23065903}" type="presParOf" srcId="{28BE870E-EEB8-457C-9487-0F3A04FC96AD}" destId="{712BF952-1924-4128-B975-5E07BC6A0A98}" srcOrd="1" destOrd="0" presId="urn:microsoft.com/office/officeart/2005/8/layout/hierarchy2"/>
    <dgm:cxn modelId="{F0AA7EC0-CD46-410E-A2E5-ACFCEC4C4D20}" type="presParOf" srcId="{712BF952-1924-4128-B975-5E07BC6A0A98}" destId="{65A2B6CC-E76D-4709-B857-41B7587BB45C}" srcOrd="0" destOrd="0" presId="urn:microsoft.com/office/officeart/2005/8/layout/hierarchy2"/>
    <dgm:cxn modelId="{F471511A-D04F-42BD-A325-9F70FCF0770B}" type="presParOf" srcId="{65A2B6CC-E76D-4709-B857-41B7587BB45C}" destId="{BE62394C-F300-45A4-8D04-9DD46F38187C}" srcOrd="0" destOrd="0" presId="urn:microsoft.com/office/officeart/2005/8/layout/hierarchy2"/>
    <dgm:cxn modelId="{3258A0EE-B3B1-4701-93FB-3C103CDC459E}" type="presParOf" srcId="{712BF952-1924-4128-B975-5E07BC6A0A98}" destId="{BBBA6E61-0AB6-4306-A36A-F67AFAF322D8}" srcOrd="1" destOrd="0" presId="urn:microsoft.com/office/officeart/2005/8/layout/hierarchy2"/>
    <dgm:cxn modelId="{4AF352DC-0301-4923-A98D-DA2989D5BD42}" type="presParOf" srcId="{BBBA6E61-0AB6-4306-A36A-F67AFAF322D8}" destId="{D8325040-FDC6-4D5F-B8D1-55A2886CB54F}" srcOrd="0" destOrd="0" presId="urn:microsoft.com/office/officeart/2005/8/layout/hierarchy2"/>
    <dgm:cxn modelId="{488657A5-9BA5-4A57-80CD-C9B966AF66C4}" type="presParOf" srcId="{BBBA6E61-0AB6-4306-A36A-F67AFAF322D8}" destId="{6896E7E5-2DE8-4C91-B31F-5DEAF01D8479}" srcOrd="1" destOrd="0" presId="urn:microsoft.com/office/officeart/2005/8/layout/hierarchy2"/>
    <dgm:cxn modelId="{00E837B3-FA78-4031-B2AE-620812DD90B3}" type="presParOf" srcId="{6896E7E5-2DE8-4C91-B31F-5DEAF01D8479}" destId="{AD405851-35D2-4D5D-9159-0BD65C7FBE8F}" srcOrd="0" destOrd="0" presId="urn:microsoft.com/office/officeart/2005/8/layout/hierarchy2"/>
    <dgm:cxn modelId="{C733040B-62B3-4DE6-86AE-450AA08A03A0}" type="presParOf" srcId="{AD405851-35D2-4D5D-9159-0BD65C7FBE8F}" destId="{74D35BA3-B7A5-42E6-8DDD-3E6092280E72}" srcOrd="0" destOrd="0" presId="urn:microsoft.com/office/officeart/2005/8/layout/hierarchy2"/>
    <dgm:cxn modelId="{288978EF-340A-4095-9377-CB1322809E89}" type="presParOf" srcId="{6896E7E5-2DE8-4C91-B31F-5DEAF01D8479}" destId="{0B8AF32F-980F-4C21-B2FB-49FAB978A59A}" srcOrd="1" destOrd="0" presId="urn:microsoft.com/office/officeart/2005/8/layout/hierarchy2"/>
    <dgm:cxn modelId="{E7C9F1BC-A673-461A-9417-73BE3F046C9F}" type="presParOf" srcId="{0B8AF32F-980F-4C21-B2FB-49FAB978A59A}" destId="{32297F85-DBE5-4125-930F-214097264A85}" srcOrd="0" destOrd="0" presId="urn:microsoft.com/office/officeart/2005/8/layout/hierarchy2"/>
    <dgm:cxn modelId="{1CDCA4B7-023C-42E2-9A3D-904C5AB2C361}" type="presParOf" srcId="{0B8AF32F-980F-4C21-B2FB-49FAB978A59A}" destId="{38A5A808-DD7F-4D20-B16E-4D8AE5851613}" srcOrd="1" destOrd="0" presId="urn:microsoft.com/office/officeart/2005/8/layout/hierarchy2"/>
    <dgm:cxn modelId="{3F166CA0-D660-4429-A83D-009A32C9D747}" type="presParOf" srcId="{38A5A808-DD7F-4D20-B16E-4D8AE5851613}" destId="{364C0AEE-37F3-4DD7-98ED-67B512E05F91}" srcOrd="0" destOrd="0" presId="urn:microsoft.com/office/officeart/2005/8/layout/hierarchy2"/>
    <dgm:cxn modelId="{22D60702-CF2E-48C8-AFB3-414BC58CC15E}" type="presParOf" srcId="{364C0AEE-37F3-4DD7-98ED-67B512E05F91}" destId="{5F543DF6-49CF-4C4B-99BD-BCFF13D45E59}" srcOrd="0" destOrd="0" presId="urn:microsoft.com/office/officeart/2005/8/layout/hierarchy2"/>
    <dgm:cxn modelId="{F00C20FE-523C-4DB4-AD23-9122659A1A99}" type="presParOf" srcId="{38A5A808-DD7F-4D20-B16E-4D8AE5851613}" destId="{3175DB7B-60DA-4D5C-AD28-CA55A6B113E9}" srcOrd="1" destOrd="0" presId="urn:microsoft.com/office/officeart/2005/8/layout/hierarchy2"/>
    <dgm:cxn modelId="{E82ADC99-A654-4D6D-97CB-6A379B28A706}" type="presParOf" srcId="{3175DB7B-60DA-4D5C-AD28-CA55A6B113E9}" destId="{C4588FFC-37BC-450D-98B5-F1E6D44B5409}" srcOrd="0" destOrd="0" presId="urn:microsoft.com/office/officeart/2005/8/layout/hierarchy2"/>
    <dgm:cxn modelId="{4DE8417C-E3F8-4233-9D1E-285254FF54D9}" type="presParOf" srcId="{3175DB7B-60DA-4D5C-AD28-CA55A6B113E9}" destId="{668731D2-4FA1-4307-AD78-3120C8139E2E}" srcOrd="1" destOrd="0" presId="urn:microsoft.com/office/officeart/2005/8/layout/hierarchy2"/>
    <dgm:cxn modelId="{77D66AF9-5A57-4903-948E-E8B7667F5310}" type="presParOf" srcId="{6896E7E5-2DE8-4C91-B31F-5DEAF01D8479}" destId="{B8ED8EA8-44C0-4809-AA74-24692C4F9083}" srcOrd="2" destOrd="0" presId="urn:microsoft.com/office/officeart/2005/8/layout/hierarchy2"/>
    <dgm:cxn modelId="{73624546-8B2D-446C-8248-519643846313}" type="presParOf" srcId="{B8ED8EA8-44C0-4809-AA74-24692C4F9083}" destId="{5ADD91FB-27AE-40C5-BC33-D8C408EA1C80}" srcOrd="0" destOrd="0" presId="urn:microsoft.com/office/officeart/2005/8/layout/hierarchy2"/>
    <dgm:cxn modelId="{FF0BB6A5-B680-4525-AD26-77CB27728DAC}" type="presParOf" srcId="{6896E7E5-2DE8-4C91-B31F-5DEAF01D8479}" destId="{0FE01A9D-4DDF-448B-837E-1A588824B46E}" srcOrd="3" destOrd="0" presId="urn:microsoft.com/office/officeart/2005/8/layout/hierarchy2"/>
    <dgm:cxn modelId="{5D2DFADD-CF6D-4E85-9344-D43337A864A5}" type="presParOf" srcId="{0FE01A9D-4DDF-448B-837E-1A588824B46E}" destId="{03C5249C-35EB-46B6-9650-E94003354A19}" srcOrd="0" destOrd="0" presId="urn:microsoft.com/office/officeart/2005/8/layout/hierarchy2"/>
    <dgm:cxn modelId="{F1F8DDE8-D42B-4F66-AD25-9B67E526991C}" type="presParOf" srcId="{0FE01A9D-4DDF-448B-837E-1A588824B46E}" destId="{5F224AEB-5D64-4584-8DB6-E3C9AC90FF04}" srcOrd="1" destOrd="0" presId="urn:microsoft.com/office/officeart/2005/8/layout/hierarchy2"/>
    <dgm:cxn modelId="{D3235971-64D4-4A7E-82C3-EEFAD29D1912}" type="presParOf" srcId="{5F224AEB-5D64-4584-8DB6-E3C9AC90FF04}" destId="{1AF4555D-17C8-4324-9018-AAC884D0BB85}" srcOrd="0" destOrd="0" presId="urn:microsoft.com/office/officeart/2005/8/layout/hierarchy2"/>
    <dgm:cxn modelId="{29AEFBD6-A2E6-482E-8D3C-7233F991E6BF}" type="presParOf" srcId="{1AF4555D-17C8-4324-9018-AAC884D0BB85}" destId="{DC23DF16-F003-46AB-852E-94863BE46D7E}" srcOrd="0" destOrd="0" presId="urn:microsoft.com/office/officeart/2005/8/layout/hierarchy2"/>
    <dgm:cxn modelId="{90A4F8BB-26D9-42FF-9C14-07D699B2C4C7}" type="presParOf" srcId="{5F224AEB-5D64-4584-8DB6-E3C9AC90FF04}" destId="{2298E4A6-2BDC-410A-9B00-6FECE96CB428}" srcOrd="1" destOrd="0" presId="urn:microsoft.com/office/officeart/2005/8/layout/hierarchy2"/>
    <dgm:cxn modelId="{5F83E44F-527F-4192-93B1-F4B711B29923}" type="presParOf" srcId="{2298E4A6-2BDC-410A-9B00-6FECE96CB428}" destId="{31793D67-3A18-42EC-B382-5A909E1EF01B}" srcOrd="0" destOrd="0" presId="urn:microsoft.com/office/officeart/2005/8/layout/hierarchy2"/>
    <dgm:cxn modelId="{5C5078EB-C277-4A92-89AA-CB5608656800}" type="presParOf" srcId="{2298E4A6-2BDC-410A-9B00-6FECE96CB428}" destId="{ACA495C6-85BB-4863-9025-14A4F0634EA8}" srcOrd="1" destOrd="0" presId="urn:microsoft.com/office/officeart/2005/8/layout/hierarchy2"/>
    <dgm:cxn modelId="{8A35D4D0-D5D8-48F2-B9C1-BB47E0FBC567}" type="presParOf" srcId="{ACA495C6-85BB-4863-9025-14A4F0634EA8}" destId="{3156E746-AB1F-4D64-B895-50E7AB5ED9A1}" srcOrd="0" destOrd="0" presId="urn:microsoft.com/office/officeart/2005/8/layout/hierarchy2"/>
    <dgm:cxn modelId="{28EEC003-B741-4CDD-A8B5-44189BF4068E}" type="presParOf" srcId="{3156E746-AB1F-4D64-B895-50E7AB5ED9A1}" destId="{F21C86D1-32CE-4300-A355-D7321CC051A7}" srcOrd="0" destOrd="0" presId="urn:microsoft.com/office/officeart/2005/8/layout/hierarchy2"/>
    <dgm:cxn modelId="{73AC2913-FD86-4B54-87FC-D957614F5417}" type="presParOf" srcId="{ACA495C6-85BB-4863-9025-14A4F0634EA8}" destId="{4E863A27-5F28-42E1-8BCD-20A6A397DCD5}" srcOrd="1" destOrd="0" presId="urn:microsoft.com/office/officeart/2005/8/layout/hierarchy2"/>
    <dgm:cxn modelId="{65C2A185-FC9C-45BC-A1A3-73F76E764FC9}" type="presParOf" srcId="{4E863A27-5F28-42E1-8BCD-20A6A397DCD5}" destId="{CCE3E574-ECDF-4AFB-B4D0-B2D07FA33B58}" srcOrd="0" destOrd="0" presId="urn:microsoft.com/office/officeart/2005/8/layout/hierarchy2"/>
    <dgm:cxn modelId="{5B6E7414-78EA-42A7-9B7C-43BC48646965}" type="presParOf" srcId="{4E863A27-5F28-42E1-8BCD-20A6A397DCD5}" destId="{9E731FA7-5031-48BC-8F1C-EDF064AEA79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03C8-24DE-4F81-A542-EFEDDF60066B}">
      <dsp:nvSpPr>
        <dsp:cNvPr id="0" name=""/>
        <dsp:cNvSpPr/>
      </dsp:nvSpPr>
      <dsp:spPr>
        <a:xfrm>
          <a:off x="2729606" y="1595603"/>
          <a:ext cx="2028080" cy="175437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Excessive alcohol use</a:t>
          </a:r>
        </a:p>
      </dsp:txBody>
      <dsp:txXfrm>
        <a:off x="3065687" y="1886327"/>
        <a:ext cx="1355918" cy="1172924"/>
      </dsp:txXfrm>
    </dsp:sp>
    <dsp:sp modelId="{C6345711-A160-480A-989D-C223E0B73EE0}">
      <dsp:nvSpPr>
        <dsp:cNvPr id="0" name=""/>
        <dsp:cNvSpPr/>
      </dsp:nvSpPr>
      <dsp:spPr>
        <a:xfrm>
          <a:off x="3999575" y="756254"/>
          <a:ext cx="765188" cy="6593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9C7EE5-2F13-4A1A-B280-4E3BB4AA048F}">
      <dsp:nvSpPr>
        <dsp:cNvPr id="0" name=""/>
        <dsp:cNvSpPr/>
      </dsp:nvSpPr>
      <dsp:spPr>
        <a:xfrm>
          <a:off x="2916929" y="0"/>
          <a:ext cx="1584498" cy="14378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 tive Linked to defile-</a:t>
          </a:r>
          <a:r>
            <a:rPr lang="en-US" sz="1800" b="1" kern="1200" dirty="0" err="1">
              <a:solidFill>
                <a:schemeClr val="tx1"/>
              </a:solidFill>
            </a:rPr>
            <a:t>ment</a:t>
          </a:r>
          <a:endParaRPr lang="en-US" sz="1800" b="1" kern="1200" dirty="0">
            <a:solidFill>
              <a:schemeClr val="tx1"/>
            </a:solidFill>
          </a:endParaRPr>
        </a:p>
      </dsp:txBody>
      <dsp:txXfrm>
        <a:off x="3188343" y="246289"/>
        <a:ext cx="1041670" cy="945245"/>
      </dsp:txXfrm>
    </dsp:sp>
    <dsp:sp modelId="{21980A1F-1335-4E9A-BF62-574991A4D904}">
      <dsp:nvSpPr>
        <dsp:cNvPr id="0" name=""/>
        <dsp:cNvSpPr/>
      </dsp:nvSpPr>
      <dsp:spPr>
        <a:xfrm>
          <a:off x="4892610" y="1988815"/>
          <a:ext cx="765188" cy="6593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B71E3-0512-4ADD-8F55-A65E1F948B54}">
      <dsp:nvSpPr>
        <dsp:cNvPr id="0" name=""/>
        <dsp:cNvSpPr/>
      </dsp:nvSpPr>
      <dsp:spPr>
        <a:xfrm>
          <a:off x="4440667" y="884357"/>
          <a:ext cx="1661997" cy="14378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-tive </a:t>
          </a:r>
        </a:p>
        <a:p>
          <a:pPr marL="0" lvl="0" indent="0" algn="ctr" defTabSz="800100">
            <a:lnSpc>
              <a:spcPct val="90000"/>
            </a:lnSpc>
            <a:spcBef>
              <a:spcPct val="0"/>
            </a:spcBef>
            <a:spcAft>
              <a:spcPct val="35000"/>
            </a:spcAft>
            <a:buNone/>
          </a:pPr>
          <a:r>
            <a:rPr lang="en-US" sz="1800" b="1" kern="1200" dirty="0">
              <a:solidFill>
                <a:schemeClr val="tx1"/>
              </a:solidFill>
            </a:rPr>
            <a:t>Waste my money</a:t>
          </a:r>
        </a:p>
      </dsp:txBody>
      <dsp:txXfrm>
        <a:off x="4716095" y="1122635"/>
        <a:ext cx="1111141" cy="961267"/>
      </dsp:txXfrm>
    </dsp:sp>
    <dsp:sp modelId="{6B6E385F-0D8A-4566-AC9B-22E6D9330776}">
      <dsp:nvSpPr>
        <dsp:cNvPr id="0" name=""/>
        <dsp:cNvSpPr/>
      </dsp:nvSpPr>
      <dsp:spPr>
        <a:xfrm>
          <a:off x="4272250" y="3380146"/>
          <a:ext cx="765188" cy="6593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09BE93-D8E6-4957-B06D-DA167C5F8234}">
      <dsp:nvSpPr>
        <dsp:cNvPr id="0" name=""/>
        <dsp:cNvSpPr/>
      </dsp:nvSpPr>
      <dsp:spPr>
        <a:xfrm>
          <a:off x="4440667" y="2622902"/>
          <a:ext cx="1661997" cy="14378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-tive linked to accidents</a:t>
          </a:r>
        </a:p>
      </dsp:txBody>
      <dsp:txXfrm>
        <a:off x="4716095" y="2861180"/>
        <a:ext cx="1111141" cy="961267"/>
      </dsp:txXfrm>
    </dsp:sp>
    <dsp:sp modelId="{4DAB6668-A708-4356-B9E0-D1DEBC1EA94F}">
      <dsp:nvSpPr>
        <dsp:cNvPr id="0" name=""/>
        <dsp:cNvSpPr/>
      </dsp:nvSpPr>
      <dsp:spPr>
        <a:xfrm>
          <a:off x="2733380" y="3524571"/>
          <a:ext cx="765188" cy="6593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2DE5AA-8238-4CA2-8F34-88C6D50800C3}">
      <dsp:nvSpPr>
        <dsp:cNvPr id="0" name=""/>
        <dsp:cNvSpPr/>
      </dsp:nvSpPr>
      <dsp:spPr>
        <a:xfrm>
          <a:off x="2916422" y="3508249"/>
          <a:ext cx="1661997" cy="14378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 </a:t>
          </a:r>
        </a:p>
        <a:p>
          <a:pPr marL="0" lvl="0" indent="0" algn="ctr" defTabSz="800100">
            <a:lnSpc>
              <a:spcPct val="90000"/>
            </a:lnSpc>
            <a:spcBef>
              <a:spcPct val="0"/>
            </a:spcBef>
            <a:spcAft>
              <a:spcPct val="35000"/>
            </a:spcAft>
            <a:buNone/>
          </a:pPr>
          <a:r>
            <a:rPr lang="en-US" sz="1800" b="1" kern="1200" dirty="0">
              <a:solidFill>
                <a:schemeClr val="tx1"/>
              </a:solidFill>
            </a:rPr>
            <a:t>gives </a:t>
          </a:r>
          <a:r>
            <a:rPr lang="en-US" sz="1800" b="1" kern="1200" dirty="0" err="1">
              <a:solidFill>
                <a:schemeClr val="tx1"/>
              </a:solidFill>
            </a:rPr>
            <a:t>confi-dence</a:t>
          </a:r>
          <a:endParaRPr lang="en-US" sz="1800" b="1" kern="1200" dirty="0">
            <a:solidFill>
              <a:schemeClr val="tx1"/>
            </a:solidFill>
          </a:endParaRPr>
        </a:p>
      </dsp:txBody>
      <dsp:txXfrm>
        <a:off x="3191850" y="3746527"/>
        <a:ext cx="1111141" cy="961267"/>
      </dsp:txXfrm>
    </dsp:sp>
    <dsp:sp modelId="{B79810DA-2C86-4EB5-B7BF-798E03528D4F}">
      <dsp:nvSpPr>
        <dsp:cNvPr id="0" name=""/>
        <dsp:cNvSpPr/>
      </dsp:nvSpPr>
      <dsp:spPr>
        <a:xfrm>
          <a:off x="1825721" y="2292504"/>
          <a:ext cx="765188" cy="65931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8BCA3D-22E6-4058-BA4C-5FFE49A5F79F}">
      <dsp:nvSpPr>
        <dsp:cNvPr id="0" name=""/>
        <dsp:cNvSpPr/>
      </dsp:nvSpPr>
      <dsp:spPr>
        <a:xfrm>
          <a:off x="1260035" y="2623891"/>
          <a:ext cx="1912128" cy="14378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a:t>
          </a:r>
        </a:p>
        <a:p>
          <a:pPr marL="0" lvl="0" indent="0" algn="ctr" defTabSz="800100">
            <a:lnSpc>
              <a:spcPct val="90000"/>
            </a:lnSpc>
            <a:spcBef>
              <a:spcPct val="0"/>
            </a:spcBef>
            <a:spcAft>
              <a:spcPct val="35000"/>
            </a:spcAft>
            <a:buNone/>
          </a:pPr>
          <a:r>
            <a:rPr lang="en-US" sz="1800" b="1" kern="1200" dirty="0">
              <a:solidFill>
                <a:schemeClr val="tx1"/>
              </a:solidFill>
            </a:rPr>
            <a:t>increase social status</a:t>
          </a:r>
        </a:p>
      </dsp:txBody>
      <dsp:txXfrm>
        <a:off x="1556308" y="2846673"/>
        <a:ext cx="1319582" cy="992259"/>
      </dsp:txXfrm>
    </dsp:sp>
    <dsp:sp modelId="{2781D1E0-C812-43E5-856F-72242C6A5B02}">
      <dsp:nvSpPr>
        <dsp:cNvPr id="0" name=""/>
        <dsp:cNvSpPr/>
      </dsp:nvSpPr>
      <dsp:spPr>
        <a:xfrm>
          <a:off x="1385100" y="882379"/>
          <a:ext cx="1661997" cy="14378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-tive Linked to theft </a:t>
          </a:r>
        </a:p>
      </dsp:txBody>
      <dsp:txXfrm>
        <a:off x="1660528" y="1120657"/>
        <a:ext cx="1111141" cy="961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09D5D-9566-4E94-8F56-63F421ADFA5C}">
      <dsp:nvSpPr>
        <dsp:cNvPr id="0" name=""/>
        <dsp:cNvSpPr/>
      </dsp:nvSpPr>
      <dsp:spPr>
        <a:xfrm>
          <a:off x="0" y="385225"/>
          <a:ext cx="1806830" cy="4371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50 participants</a:t>
          </a:r>
        </a:p>
        <a:p>
          <a:pPr marL="0" lvl="0" indent="0" algn="ctr" defTabSz="889000">
            <a:lnSpc>
              <a:spcPct val="90000"/>
            </a:lnSpc>
            <a:spcBef>
              <a:spcPct val="0"/>
            </a:spcBef>
            <a:spcAft>
              <a:spcPct val="35000"/>
            </a:spcAft>
            <a:buNone/>
          </a:pPr>
          <a:r>
            <a:rPr lang="en-US" sz="2000" b="1" kern="1200" dirty="0">
              <a:solidFill>
                <a:sysClr val="windowText" lastClr="000000"/>
              </a:solidFill>
            </a:rPr>
            <a:t>Convenient sampling, Event and Town Facebook page, snowball</a:t>
          </a:r>
        </a:p>
        <a:p>
          <a:pPr marL="0" lvl="0" indent="0" algn="ctr" defTabSz="889000">
            <a:lnSpc>
              <a:spcPct val="90000"/>
            </a:lnSpc>
            <a:spcBef>
              <a:spcPct val="0"/>
            </a:spcBef>
            <a:spcAft>
              <a:spcPct val="35000"/>
            </a:spcAft>
            <a:buNone/>
          </a:pPr>
          <a:r>
            <a:rPr lang="en-US" sz="2000" b="1" kern="1200" dirty="0">
              <a:solidFill>
                <a:sysClr val="windowText" lastClr="000000"/>
              </a:solidFill>
            </a:rPr>
            <a:t>Criteria - did you drink?, did you attend last year?</a:t>
          </a:r>
        </a:p>
        <a:p>
          <a:pPr marL="0" lvl="0" indent="0" algn="ctr" defTabSz="889000">
            <a:lnSpc>
              <a:spcPct val="90000"/>
            </a:lnSpc>
            <a:spcBef>
              <a:spcPct val="0"/>
            </a:spcBef>
            <a:spcAft>
              <a:spcPct val="35000"/>
            </a:spcAft>
            <a:buNone/>
          </a:pPr>
          <a:endParaRPr lang="en-US" sz="2000" b="1" kern="1200" dirty="0">
            <a:solidFill>
              <a:sysClr val="windowText" lastClr="000000"/>
            </a:solidFill>
          </a:endParaRPr>
        </a:p>
      </dsp:txBody>
      <dsp:txXfrm>
        <a:off x="52920" y="438145"/>
        <a:ext cx="1700990" cy="4266070"/>
      </dsp:txXfrm>
    </dsp:sp>
    <dsp:sp modelId="{65A2B6CC-E76D-4709-B857-41B7587BB45C}">
      <dsp:nvSpPr>
        <dsp:cNvPr id="0" name=""/>
        <dsp:cNvSpPr/>
      </dsp:nvSpPr>
      <dsp:spPr>
        <a:xfrm rot="19747391">
          <a:off x="1763970" y="2406701"/>
          <a:ext cx="604817" cy="18570"/>
        </a:xfrm>
        <a:custGeom>
          <a:avLst/>
          <a:gdLst/>
          <a:ahLst/>
          <a:cxnLst/>
          <a:rect l="0" t="0" r="0" b="0"/>
          <a:pathLst>
            <a:path>
              <a:moveTo>
                <a:pt x="0" y="9285"/>
              </a:moveTo>
              <a:lnTo>
                <a:pt x="604817" y="92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2051259" y="2400866"/>
        <a:ext cx="30240" cy="30240"/>
      </dsp:txXfrm>
    </dsp:sp>
    <dsp:sp modelId="{D8325040-FDC6-4D5F-B8D1-55A2886CB54F}">
      <dsp:nvSpPr>
        <dsp:cNvPr id="0" name=""/>
        <dsp:cNvSpPr/>
      </dsp:nvSpPr>
      <dsp:spPr>
        <a:xfrm>
          <a:off x="2325928" y="895456"/>
          <a:ext cx="2102565" cy="27306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Attitude </a:t>
          </a:r>
          <a:r>
            <a:rPr lang="en-US" sz="2000" b="1" kern="1200" dirty="0" err="1">
              <a:solidFill>
                <a:sysClr val="windowText" lastClr="000000"/>
              </a:solidFill>
            </a:rPr>
            <a:t>Assesment</a:t>
          </a:r>
          <a:r>
            <a:rPr lang="en-US" sz="2000" b="1" kern="1200" dirty="0">
              <a:solidFill>
                <a:sysClr val="windowText" lastClr="000000"/>
              </a:solidFill>
            </a:rPr>
            <a:t>- Semantic differential Form</a:t>
          </a:r>
        </a:p>
        <a:p>
          <a:pPr marL="0" lvl="0" indent="0" algn="ctr" defTabSz="889000">
            <a:lnSpc>
              <a:spcPct val="90000"/>
            </a:lnSpc>
            <a:spcBef>
              <a:spcPct val="0"/>
            </a:spcBef>
            <a:spcAft>
              <a:spcPct val="35000"/>
            </a:spcAft>
            <a:buNone/>
          </a:pPr>
          <a:r>
            <a:rPr lang="en-US" sz="2000" b="1" kern="1200" dirty="0">
              <a:solidFill>
                <a:sysClr val="windowText" lastClr="000000"/>
              </a:solidFill>
            </a:rPr>
            <a:t>consumption assessment- Alcohol Use Identification Disorders Test Consumption questionnaires</a:t>
          </a:r>
        </a:p>
        <a:p>
          <a:pPr marL="0" lvl="0" indent="0" algn="ctr" defTabSz="889000">
            <a:lnSpc>
              <a:spcPct val="90000"/>
            </a:lnSpc>
            <a:spcBef>
              <a:spcPct val="0"/>
            </a:spcBef>
            <a:spcAft>
              <a:spcPct val="35000"/>
            </a:spcAft>
            <a:buNone/>
          </a:pPr>
          <a:endParaRPr lang="en-US" sz="2000" b="1" kern="1200" dirty="0">
            <a:solidFill>
              <a:sysClr val="windowText" lastClr="000000"/>
            </a:solidFill>
          </a:endParaRPr>
        </a:p>
      </dsp:txBody>
      <dsp:txXfrm>
        <a:off x="2387510" y="957038"/>
        <a:ext cx="1979401" cy="2607508"/>
      </dsp:txXfrm>
    </dsp:sp>
    <dsp:sp modelId="{AD405851-35D2-4D5D-9159-0BD65C7FBE8F}">
      <dsp:nvSpPr>
        <dsp:cNvPr id="0" name=""/>
        <dsp:cNvSpPr/>
      </dsp:nvSpPr>
      <dsp:spPr>
        <a:xfrm rot="17257879">
          <a:off x="4036717" y="1715904"/>
          <a:ext cx="1124004" cy="18570"/>
        </a:xfrm>
        <a:custGeom>
          <a:avLst/>
          <a:gdLst/>
          <a:ahLst/>
          <a:cxnLst/>
          <a:rect l="0" t="0" r="0" b="0"/>
          <a:pathLst>
            <a:path>
              <a:moveTo>
                <a:pt x="0" y="9285"/>
              </a:moveTo>
              <a:lnTo>
                <a:pt x="1124004" y="92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4570619" y="1697090"/>
        <a:ext cx="56200" cy="56200"/>
      </dsp:txXfrm>
    </dsp:sp>
    <dsp:sp modelId="{32297F85-DBE5-4125-930F-214097264A85}">
      <dsp:nvSpPr>
        <dsp:cNvPr id="0" name=""/>
        <dsp:cNvSpPr/>
      </dsp:nvSpPr>
      <dsp:spPr>
        <a:xfrm>
          <a:off x="4768944" y="3513"/>
          <a:ext cx="1403809" cy="23721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randomly assigned control group- no exposure to message</a:t>
          </a:r>
        </a:p>
      </dsp:txBody>
      <dsp:txXfrm>
        <a:off x="4810060" y="44629"/>
        <a:ext cx="1321577" cy="2289916"/>
      </dsp:txXfrm>
    </dsp:sp>
    <dsp:sp modelId="{364C0AEE-37F3-4DD7-98ED-67B512E05F91}">
      <dsp:nvSpPr>
        <dsp:cNvPr id="0" name=""/>
        <dsp:cNvSpPr/>
      </dsp:nvSpPr>
      <dsp:spPr>
        <a:xfrm>
          <a:off x="6172754" y="1180302"/>
          <a:ext cx="416440" cy="18570"/>
        </a:xfrm>
        <a:custGeom>
          <a:avLst/>
          <a:gdLst/>
          <a:ahLst/>
          <a:cxnLst/>
          <a:rect l="0" t="0" r="0" b="0"/>
          <a:pathLst>
            <a:path>
              <a:moveTo>
                <a:pt x="0" y="9285"/>
              </a:moveTo>
              <a:lnTo>
                <a:pt x="416440" y="92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6370563" y="1179177"/>
        <a:ext cx="20822" cy="20822"/>
      </dsp:txXfrm>
    </dsp:sp>
    <dsp:sp modelId="{C4588FFC-37BC-450D-98B5-F1E6D44B5409}">
      <dsp:nvSpPr>
        <dsp:cNvPr id="0" name=""/>
        <dsp:cNvSpPr/>
      </dsp:nvSpPr>
      <dsp:spPr>
        <a:xfrm>
          <a:off x="6589195" y="7381"/>
          <a:ext cx="2152580" cy="23644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After Event- Assessment attitude and consumption assessment</a:t>
          </a:r>
        </a:p>
      </dsp:txBody>
      <dsp:txXfrm>
        <a:off x="6652242" y="70428"/>
        <a:ext cx="2026486" cy="2238318"/>
      </dsp:txXfrm>
    </dsp:sp>
    <dsp:sp modelId="{B8ED8EA8-44C0-4809-AA74-24692C4F9083}">
      <dsp:nvSpPr>
        <dsp:cNvPr id="0" name=""/>
        <dsp:cNvSpPr/>
      </dsp:nvSpPr>
      <dsp:spPr>
        <a:xfrm rot="4625330">
          <a:off x="3836881" y="2994083"/>
          <a:ext cx="1523675" cy="18570"/>
        </a:xfrm>
        <a:custGeom>
          <a:avLst/>
          <a:gdLst/>
          <a:ahLst/>
          <a:cxnLst/>
          <a:rect l="0" t="0" r="0" b="0"/>
          <a:pathLst>
            <a:path>
              <a:moveTo>
                <a:pt x="0" y="9285"/>
              </a:moveTo>
              <a:lnTo>
                <a:pt x="1523675" y="92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4560627" y="2965277"/>
        <a:ext cx="76183" cy="76183"/>
      </dsp:txXfrm>
    </dsp:sp>
    <dsp:sp modelId="{03C5249C-35EB-46B6-9650-E94003354A19}">
      <dsp:nvSpPr>
        <dsp:cNvPr id="0" name=""/>
        <dsp:cNvSpPr/>
      </dsp:nvSpPr>
      <dsp:spPr>
        <a:xfrm>
          <a:off x="4768944" y="2726872"/>
          <a:ext cx="1456978" cy="20381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randomly assigned </a:t>
          </a:r>
          <a:r>
            <a:rPr lang="en-US" sz="2000" b="1" kern="1200" dirty="0" err="1">
              <a:solidFill>
                <a:sysClr val="windowText" lastClr="000000"/>
              </a:solidFill>
            </a:rPr>
            <a:t>experi</a:t>
          </a:r>
          <a:r>
            <a:rPr lang="en-US" sz="2000" b="1" kern="1200" dirty="0">
              <a:solidFill>
                <a:sysClr val="windowText" lastClr="000000"/>
              </a:solidFill>
            </a:rPr>
            <a:t>-mental group</a:t>
          </a:r>
        </a:p>
      </dsp:txBody>
      <dsp:txXfrm>
        <a:off x="4811617" y="2769545"/>
        <a:ext cx="1371632" cy="1952801"/>
      </dsp:txXfrm>
    </dsp:sp>
    <dsp:sp modelId="{1AF4555D-17C8-4324-9018-AAC884D0BB85}">
      <dsp:nvSpPr>
        <dsp:cNvPr id="0" name=""/>
        <dsp:cNvSpPr/>
      </dsp:nvSpPr>
      <dsp:spPr>
        <a:xfrm>
          <a:off x="6225923" y="3736660"/>
          <a:ext cx="416440" cy="18570"/>
        </a:xfrm>
        <a:custGeom>
          <a:avLst/>
          <a:gdLst/>
          <a:ahLst/>
          <a:cxnLst/>
          <a:rect l="0" t="0" r="0" b="0"/>
          <a:pathLst>
            <a:path>
              <a:moveTo>
                <a:pt x="0" y="9285"/>
              </a:moveTo>
              <a:lnTo>
                <a:pt x="416440" y="92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6423732" y="3735535"/>
        <a:ext cx="20822" cy="20822"/>
      </dsp:txXfrm>
    </dsp:sp>
    <dsp:sp modelId="{31793D67-3A18-42EC-B382-5A909E1EF01B}">
      <dsp:nvSpPr>
        <dsp:cNvPr id="0" name=""/>
        <dsp:cNvSpPr/>
      </dsp:nvSpPr>
      <dsp:spPr>
        <a:xfrm>
          <a:off x="6642364" y="2449877"/>
          <a:ext cx="2080754" cy="25921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After Event- Assessment attitude and consumption assessment</a:t>
          </a:r>
        </a:p>
      </dsp:txBody>
      <dsp:txXfrm>
        <a:off x="6703307" y="2510820"/>
        <a:ext cx="1958868" cy="2470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09D5D-9566-4E94-8F56-63F421ADFA5C}">
      <dsp:nvSpPr>
        <dsp:cNvPr id="0" name=""/>
        <dsp:cNvSpPr/>
      </dsp:nvSpPr>
      <dsp:spPr>
        <a:xfrm>
          <a:off x="0" y="1298957"/>
          <a:ext cx="1441016" cy="24105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50 </a:t>
          </a:r>
          <a:r>
            <a:rPr lang="en-US" sz="2000" b="1" kern="1200" dirty="0" err="1">
              <a:solidFill>
                <a:sysClr val="windowText" lastClr="000000"/>
              </a:solidFill>
            </a:rPr>
            <a:t>partici</a:t>
          </a:r>
          <a:r>
            <a:rPr lang="en-US" sz="2000" b="1" kern="1200" dirty="0">
              <a:solidFill>
                <a:sysClr val="windowText" lastClr="000000"/>
              </a:solidFill>
            </a:rPr>
            <a:t>-pants</a:t>
          </a:r>
        </a:p>
        <a:p>
          <a:pPr marL="0" lvl="0" indent="0" algn="ctr" defTabSz="889000">
            <a:lnSpc>
              <a:spcPct val="90000"/>
            </a:lnSpc>
            <a:spcBef>
              <a:spcPct val="0"/>
            </a:spcBef>
            <a:spcAft>
              <a:spcPct val="35000"/>
            </a:spcAft>
            <a:buNone/>
          </a:pPr>
          <a:r>
            <a:rPr lang="en-US" sz="2000" b="1" kern="1200" dirty="0">
              <a:solidFill>
                <a:sysClr val="windowText" lastClr="000000"/>
              </a:solidFill>
            </a:rPr>
            <a:t>………Male</a:t>
          </a:r>
        </a:p>
        <a:p>
          <a:pPr marL="0" lvl="0" indent="0" algn="ctr" defTabSz="889000">
            <a:lnSpc>
              <a:spcPct val="90000"/>
            </a:lnSpc>
            <a:spcBef>
              <a:spcPct val="0"/>
            </a:spcBef>
            <a:spcAft>
              <a:spcPct val="35000"/>
            </a:spcAft>
            <a:buNone/>
          </a:pPr>
          <a:r>
            <a:rPr lang="en-US" sz="2000" b="1" kern="1200" dirty="0">
              <a:solidFill>
                <a:sysClr val="windowText" lastClr="000000"/>
              </a:solidFill>
            </a:rPr>
            <a:t>......Female</a:t>
          </a:r>
        </a:p>
        <a:p>
          <a:pPr marL="0" lvl="0" indent="0" algn="ctr" defTabSz="889000">
            <a:lnSpc>
              <a:spcPct val="90000"/>
            </a:lnSpc>
            <a:spcBef>
              <a:spcPct val="0"/>
            </a:spcBef>
            <a:spcAft>
              <a:spcPct val="35000"/>
            </a:spcAft>
            <a:buNone/>
          </a:pPr>
          <a:r>
            <a:rPr lang="en-US" sz="2000" b="1" kern="1200" dirty="0">
              <a:solidFill>
                <a:sysClr val="windowText" lastClr="000000"/>
              </a:solidFill>
            </a:rPr>
            <a:t>……Average age</a:t>
          </a:r>
        </a:p>
        <a:p>
          <a:pPr marL="0" lvl="0" indent="0" algn="ctr" defTabSz="889000">
            <a:lnSpc>
              <a:spcPct val="90000"/>
            </a:lnSpc>
            <a:spcBef>
              <a:spcPct val="0"/>
            </a:spcBef>
            <a:spcAft>
              <a:spcPct val="35000"/>
            </a:spcAft>
            <a:buNone/>
          </a:pPr>
          <a:endParaRPr lang="en-US" sz="2000" b="1" kern="1200" dirty="0">
            <a:solidFill>
              <a:sysClr val="windowText" lastClr="000000"/>
            </a:solidFill>
          </a:endParaRPr>
        </a:p>
      </dsp:txBody>
      <dsp:txXfrm>
        <a:off x="42206" y="1341163"/>
        <a:ext cx="1356604" cy="2326179"/>
      </dsp:txXfrm>
    </dsp:sp>
    <dsp:sp modelId="{65A2B6CC-E76D-4709-B857-41B7587BB45C}">
      <dsp:nvSpPr>
        <dsp:cNvPr id="0" name=""/>
        <dsp:cNvSpPr/>
      </dsp:nvSpPr>
      <dsp:spPr>
        <a:xfrm rot="17493663">
          <a:off x="1304075" y="2296849"/>
          <a:ext cx="433010" cy="12095"/>
        </a:xfrm>
        <a:custGeom>
          <a:avLst/>
          <a:gdLst/>
          <a:ahLst/>
          <a:cxnLst/>
          <a:rect l="0" t="0" r="0" b="0"/>
          <a:pathLst>
            <a:path>
              <a:moveTo>
                <a:pt x="0" y="6047"/>
              </a:moveTo>
              <a:lnTo>
                <a:pt x="433010" y="60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1509755" y="2292071"/>
        <a:ext cx="21650" cy="21650"/>
      </dsp:txXfrm>
    </dsp:sp>
    <dsp:sp modelId="{D8325040-FDC6-4D5F-B8D1-55A2886CB54F}">
      <dsp:nvSpPr>
        <dsp:cNvPr id="0" name=""/>
        <dsp:cNvSpPr/>
      </dsp:nvSpPr>
      <dsp:spPr>
        <a:xfrm>
          <a:off x="1600145" y="721941"/>
          <a:ext cx="1456449" cy="27591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Attitude Assess-</a:t>
          </a:r>
        </a:p>
        <a:p>
          <a:pPr marL="0" lvl="0" indent="0" algn="ctr" defTabSz="889000">
            <a:lnSpc>
              <a:spcPct val="90000"/>
            </a:lnSpc>
            <a:spcBef>
              <a:spcPct val="0"/>
            </a:spcBef>
            <a:spcAft>
              <a:spcPct val="35000"/>
            </a:spcAft>
            <a:buNone/>
          </a:pPr>
          <a:r>
            <a:rPr lang="en-US" sz="2000" b="1" kern="1200" dirty="0" err="1">
              <a:solidFill>
                <a:sysClr val="windowText" lastClr="000000"/>
              </a:solidFill>
            </a:rPr>
            <a:t>ment</a:t>
          </a:r>
          <a:r>
            <a:rPr lang="en-US" sz="2000" b="1" kern="1200" dirty="0">
              <a:solidFill>
                <a:sysClr val="windowText" lastClr="000000"/>
              </a:solidFill>
            </a:rPr>
            <a:t>  ………………</a:t>
          </a:r>
        </a:p>
        <a:p>
          <a:pPr marL="0" lvl="0" indent="0" algn="ctr" defTabSz="889000">
            <a:lnSpc>
              <a:spcPct val="90000"/>
            </a:lnSpc>
            <a:spcBef>
              <a:spcPct val="0"/>
            </a:spcBef>
            <a:spcAft>
              <a:spcPct val="35000"/>
            </a:spcAft>
            <a:buNone/>
          </a:pPr>
          <a:r>
            <a:rPr lang="en-US" sz="2000" b="1" kern="1200" dirty="0" err="1">
              <a:solidFill>
                <a:sysClr val="windowText" lastClr="000000"/>
              </a:solidFill>
            </a:rPr>
            <a:t>Consump-tion</a:t>
          </a:r>
          <a:r>
            <a:rPr lang="en-US" sz="2000" b="1" kern="1200" dirty="0">
              <a:solidFill>
                <a:sysClr val="windowText" lastClr="000000"/>
              </a:solidFill>
            </a:rPr>
            <a:t> assess-</a:t>
          </a:r>
          <a:r>
            <a:rPr lang="en-US" sz="2000" b="1" kern="1200" dirty="0" err="1">
              <a:solidFill>
                <a:sysClr val="windowText" lastClr="000000"/>
              </a:solidFill>
            </a:rPr>
            <a:t>ment</a:t>
          </a:r>
          <a:r>
            <a:rPr lang="en-US" sz="2000" b="1" kern="1200" dirty="0">
              <a:solidFill>
                <a:sysClr val="windowText" lastClr="000000"/>
              </a:solidFill>
            </a:rPr>
            <a:t>…………….- </a:t>
          </a:r>
        </a:p>
        <a:p>
          <a:pPr marL="0" lvl="0" indent="0" algn="ctr" defTabSz="889000">
            <a:lnSpc>
              <a:spcPct val="90000"/>
            </a:lnSpc>
            <a:spcBef>
              <a:spcPct val="0"/>
            </a:spcBef>
            <a:spcAft>
              <a:spcPct val="35000"/>
            </a:spcAft>
            <a:buNone/>
          </a:pPr>
          <a:endParaRPr lang="en-US" sz="2000" b="1" kern="1200" dirty="0">
            <a:solidFill>
              <a:sysClr val="windowText" lastClr="000000"/>
            </a:solidFill>
          </a:endParaRPr>
        </a:p>
      </dsp:txBody>
      <dsp:txXfrm>
        <a:off x="1642803" y="764599"/>
        <a:ext cx="1371133" cy="2673883"/>
      </dsp:txXfrm>
    </dsp:sp>
    <dsp:sp modelId="{AD405851-35D2-4D5D-9159-0BD65C7FBE8F}">
      <dsp:nvSpPr>
        <dsp:cNvPr id="0" name=""/>
        <dsp:cNvSpPr/>
      </dsp:nvSpPr>
      <dsp:spPr>
        <a:xfrm rot="17394830">
          <a:off x="2817585" y="1754698"/>
          <a:ext cx="724936" cy="12095"/>
        </a:xfrm>
        <a:custGeom>
          <a:avLst/>
          <a:gdLst/>
          <a:ahLst/>
          <a:cxnLst/>
          <a:rect l="0" t="0" r="0" b="0"/>
          <a:pathLst>
            <a:path>
              <a:moveTo>
                <a:pt x="0" y="6047"/>
              </a:moveTo>
              <a:lnTo>
                <a:pt x="724936" y="60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3161930" y="1742622"/>
        <a:ext cx="36246" cy="36246"/>
      </dsp:txXfrm>
    </dsp:sp>
    <dsp:sp modelId="{32297F85-DBE5-4125-930F-214097264A85}">
      <dsp:nvSpPr>
        <dsp:cNvPr id="0" name=""/>
        <dsp:cNvSpPr/>
      </dsp:nvSpPr>
      <dsp:spPr>
        <a:xfrm>
          <a:off x="3303512" y="541969"/>
          <a:ext cx="1589522" cy="17559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randomly assigned control group- no exposure to message</a:t>
          </a:r>
        </a:p>
      </dsp:txBody>
      <dsp:txXfrm>
        <a:off x="3350068" y="588525"/>
        <a:ext cx="1496410" cy="1662852"/>
      </dsp:txXfrm>
    </dsp:sp>
    <dsp:sp modelId="{364C0AEE-37F3-4DD7-98ED-67B512E05F91}">
      <dsp:nvSpPr>
        <dsp:cNvPr id="0" name=""/>
        <dsp:cNvSpPr/>
      </dsp:nvSpPr>
      <dsp:spPr>
        <a:xfrm rot="20942007">
          <a:off x="4890540" y="1387909"/>
          <a:ext cx="273285" cy="12095"/>
        </a:xfrm>
        <a:custGeom>
          <a:avLst/>
          <a:gdLst/>
          <a:ahLst/>
          <a:cxnLst/>
          <a:rect l="0" t="0" r="0" b="0"/>
          <a:pathLst>
            <a:path>
              <a:moveTo>
                <a:pt x="0" y="6047"/>
              </a:moveTo>
              <a:lnTo>
                <a:pt x="273285" y="60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5020350" y="1387124"/>
        <a:ext cx="13664" cy="13664"/>
      </dsp:txXfrm>
    </dsp:sp>
    <dsp:sp modelId="{C4588FFC-37BC-450D-98B5-F1E6D44B5409}">
      <dsp:nvSpPr>
        <dsp:cNvPr id="0" name=""/>
        <dsp:cNvSpPr/>
      </dsp:nvSpPr>
      <dsp:spPr>
        <a:xfrm>
          <a:off x="5161330" y="429030"/>
          <a:ext cx="1728560" cy="1877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After Event- Assessment attitude and </a:t>
          </a:r>
          <a:r>
            <a:rPr lang="en-US" sz="2000" b="1" kern="1200" dirty="0" err="1">
              <a:solidFill>
                <a:sysClr val="windowText" lastClr="000000"/>
              </a:solidFill>
            </a:rPr>
            <a:t>consump-tion</a:t>
          </a:r>
          <a:r>
            <a:rPr lang="en-US" sz="2000" b="1" kern="1200" dirty="0">
              <a:solidFill>
                <a:sysClr val="windowText" lastClr="000000"/>
              </a:solidFill>
            </a:rPr>
            <a:t> assess-</a:t>
          </a:r>
        </a:p>
        <a:p>
          <a:pPr marL="0" lvl="0" indent="0" algn="ctr" defTabSz="889000">
            <a:lnSpc>
              <a:spcPct val="90000"/>
            </a:lnSpc>
            <a:spcBef>
              <a:spcPct val="0"/>
            </a:spcBef>
            <a:spcAft>
              <a:spcPct val="35000"/>
            </a:spcAft>
            <a:buNone/>
          </a:pPr>
          <a:r>
            <a:rPr lang="en-US" sz="2000" b="1" kern="1200" dirty="0" err="1">
              <a:solidFill>
                <a:sysClr val="windowText" lastClr="000000"/>
              </a:solidFill>
            </a:rPr>
            <a:t>ment</a:t>
          </a:r>
          <a:r>
            <a:rPr lang="en-US" sz="2000" b="1" kern="1200" dirty="0">
              <a:solidFill>
                <a:sysClr val="windowText" lastClr="000000"/>
              </a:solidFill>
            </a:rPr>
            <a:t>…………………</a:t>
          </a:r>
        </a:p>
      </dsp:txBody>
      <dsp:txXfrm>
        <a:off x="5211958" y="479658"/>
        <a:ext cx="1627304" cy="1776608"/>
      </dsp:txXfrm>
    </dsp:sp>
    <dsp:sp modelId="{B8ED8EA8-44C0-4809-AA74-24692C4F9083}">
      <dsp:nvSpPr>
        <dsp:cNvPr id="0" name=""/>
        <dsp:cNvSpPr/>
      </dsp:nvSpPr>
      <dsp:spPr>
        <a:xfrm rot="4969335">
          <a:off x="2411827" y="2826551"/>
          <a:ext cx="1473664" cy="12095"/>
        </a:xfrm>
        <a:custGeom>
          <a:avLst/>
          <a:gdLst/>
          <a:ahLst/>
          <a:cxnLst/>
          <a:rect l="0" t="0" r="0" b="0"/>
          <a:pathLst>
            <a:path>
              <a:moveTo>
                <a:pt x="0" y="6047"/>
              </a:moveTo>
              <a:lnTo>
                <a:pt x="1473664" y="60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3111818" y="2795757"/>
        <a:ext cx="73683" cy="73683"/>
      </dsp:txXfrm>
    </dsp:sp>
    <dsp:sp modelId="{03C5249C-35EB-46B6-9650-E94003354A19}">
      <dsp:nvSpPr>
        <dsp:cNvPr id="0" name=""/>
        <dsp:cNvSpPr/>
      </dsp:nvSpPr>
      <dsp:spPr>
        <a:xfrm>
          <a:off x="3240725" y="2517364"/>
          <a:ext cx="1456688" cy="20925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randomly assigned </a:t>
          </a:r>
          <a:r>
            <a:rPr lang="en-US" sz="2000" b="1" kern="1200" dirty="0" err="1">
              <a:solidFill>
                <a:sysClr val="windowText" lastClr="000000"/>
              </a:solidFill>
            </a:rPr>
            <a:t>experi</a:t>
          </a:r>
          <a:r>
            <a:rPr lang="en-US" sz="2000" b="1" kern="1200" dirty="0">
              <a:solidFill>
                <a:sysClr val="windowText" lastClr="000000"/>
              </a:solidFill>
            </a:rPr>
            <a:t>-mental group</a:t>
          </a:r>
        </a:p>
      </dsp:txBody>
      <dsp:txXfrm>
        <a:off x="3283390" y="2560029"/>
        <a:ext cx="1371358" cy="2007254"/>
      </dsp:txXfrm>
    </dsp:sp>
    <dsp:sp modelId="{1AF4555D-17C8-4324-9018-AAC884D0BB85}">
      <dsp:nvSpPr>
        <dsp:cNvPr id="0" name=""/>
        <dsp:cNvSpPr/>
      </dsp:nvSpPr>
      <dsp:spPr>
        <a:xfrm rot="20540993">
          <a:off x="4689073" y="3503887"/>
          <a:ext cx="354365" cy="12095"/>
        </a:xfrm>
        <a:custGeom>
          <a:avLst/>
          <a:gdLst/>
          <a:ahLst/>
          <a:cxnLst/>
          <a:rect l="0" t="0" r="0" b="0"/>
          <a:pathLst>
            <a:path>
              <a:moveTo>
                <a:pt x="0" y="6047"/>
              </a:moveTo>
              <a:lnTo>
                <a:pt x="354365" y="60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4857397" y="3501075"/>
        <a:ext cx="17718" cy="17718"/>
      </dsp:txXfrm>
    </dsp:sp>
    <dsp:sp modelId="{31793D67-3A18-42EC-B382-5A909E1EF01B}">
      <dsp:nvSpPr>
        <dsp:cNvPr id="0" name=""/>
        <dsp:cNvSpPr/>
      </dsp:nvSpPr>
      <dsp:spPr>
        <a:xfrm>
          <a:off x="5035098" y="2448987"/>
          <a:ext cx="1804824" cy="20144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After Event- Assessment attitude and </a:t>
          </a:r>
          <a:r>
            <a:rPr lang="en-US" sz="2000" b="1" kern="1200" dirty="0" err="1">
              <a:solidFill>
                <a:sysClr val="windowText" lastClr="000000"/>
              </a:solidFill>
            </a:rPr>
            <a:t>consump</a:t>
          </a:r>
          <a:endParaRPr lang="en-US" sz="2000" b="1" kern="1200" dirty="0">
            <a:solidFill>
              <a:sysClr val="windowText" lastClr="000000"/>
            </a:solidFill>
          </a:endParaRPr>
        </a:p>
        <a:p>
          <a:pPr marL="0" lvl="0" indent="0" algn="ctr" defTabSz="889000">
            <a:lnSpc>
              <a:spcPct val="90000"/>
            </a:lnSpc>
            <a:spcBef>
              <a:spcPct val="0"/>
            </a:spcBef>
            <a:spcAft>
              <a:spcPct val="35000"/>
            </a:spcAft>
            <a:buNone/>
          </a:pPr>
          <a:r>
            <a:rPr lang="en-US" sz="2000" b="1" kern="1200" dirty="0">
              <a:solidFill>
                <a:sysClr val="windowText" lastClr="000000"/>
              </a:solidFill>
            </a:rPr>
            <a:t>-</a:t>
          </a:r>
          <a:r>
            <a:rPr lang="en-US" sz="2000" b="1" kern="1200" dirty="0" err="1">
              <a:solidFill>
                <a:sysClr val="windowText" lastClr="000000"/>
              </a:solidFill>
            </a:rPr>
            <a:t>tion</a:t>
          </a:r>
          <a:r>
            <a:rPr lang="en-US" sz="2000" b="1" kern="1200" dirty="0">
              <a:solidFill>
                <a:sysClr val="windowText" lastClr="000000"/>
              </a:solidFill>
            </a:rPr>
            <a:t> assess</a:t>
          </a:r>
        </a:p>
        <a:p>
          <a:pPr marL="0" lvl="0" indent="0" algn="ctr" defTabSz="889000">
            <a:lnSpc>
              <a:spcPct val="90000"/>
            </a:lnSpc>
            <a:spcBef>
              <a:spcPct val="0"/>
            </a:spcBef>
            <a:spcAft>
              <a:spcPct val="35000"/>
            </a:spcAft>
            <a:buNone/>
          </a:pPr>
          <a:r>
            <a:rPr lang="en-US" sz="2000" b="1" kern="1200" dirty="0" err="1">
              <a:solidFill>
                <a:sysClr val="windowText" lastClr="000000"/>
              </a:solidFill>
            </a:rPr>
            <a:t>ment</a:t>
          </a:r>
          <a:r>
            <a:rPr lang="en-US" sz="2000" b="1" kern="1200" dirty="0">
              <a:solidFill>
                <a:sysClr val="windowText" lastClr="000000"/>
              </a:solidFill>
            </a:rPr>
            <a:t>…………..</a:t>
          </a:r>
        </a:p>
      </dsp:txBody>
      <dsp:txXfrm>
        <a:off x="5087959" y="2501848"/>
        <a:ext cx="1699102" cy="1908726"/>
      </dsp:txXfrm>
    </dsp:sp>
    <dsp:sp modelId="{3156E746-AB1F-4D64-B895-50E7AB5ED9A1}">
      <dsp:nvSpPr>
        <dsp:cNvPr id="0" name=""/>
        <dsp:cNvSpPr/>
      </dsp:nvSpPr>
      <dsp:spPr>
        <a:xfrm rot="19141761">
          <a:off x="6775757" y="3278410"/>
          <a:ext cx="523902" cy="12095"/>
        </a:xfrm>
        <a:custGeom>
          <a:avLst/>
          <a:gdLst/>
          <a:ahLst/>
          <a:cxnLst/>
          <a:rect l="0" t="0" r="0" b="0"/>
          <a:pathLst>
            <a:path>
              <a:moveTo>
                <a:pt x="0" y="6047"/>
              </a:moveTo>
              <a:lnTo>
                <a:pt x="523902" y="60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7024611" y="3271360"/>
        <a:ext cx="26195" cy="26195"/>
      </dsp:txXfrm>
    </dsp:sp>
    <dsp:sp modelId="{CCE3E574-ECDF-4AFB-B4D0-B2D07FA33B58}">
      <dsp:nvSpPr>
        <dsp:cNvPr id="0" name=""/>
        <dsp:cNvSpPr/>
      </dsp:nvSpPr>
      <dsp:spPr>
        <a:xfrm>
          <a:off x="7235494" y="2288643"/>
          <a:ext cx="1755695" cy="1648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solidFill>
            </a:rPr>
            <a:t>Findings/ recommend-</a:t>
          </a:r>
          <a:r>
            <a:rPr lang="en-US" sz="2000" b="1" kern="1200" dirty="0" err="1">
              <a:solidFill>
                <a:sysClr val="windowText" lastClr="000000"/>
              </a:solidFill>
            </a:rPr>
            <a:t>ations</a:t>
          </a:r>
          <a:endParaRPr lang="en-US" sz="2000" b="1" kern="1200" dirty="0">
            <a:solidFill>
              <a:sysClr val="windowText" lastClr="000000"/>
            </a:solidFill>
          </a:endParaRPr>
        </a:p>
      </dsp:txBody>
      <dsp:txXfrm>
        <a:off x="7283766" y="2336915"/>
        <a:ext cx="1659151" cy="155157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591099-7EBE-4D12-B880-CCA6B38B92A6}" type="datetimeFigureOut">
              <a:rPr lang="en-US" smtClean="0"/>
              <a:t>8/6/2019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A36C10-A9D4-4995-9BAF-95FBD77A724B}" type="slidenum">
              <a:rPr lang="en-US" smtClean="0"/>
              <a:t>‹#›</a:t>
            </a:fld>
            <a:endParaRPr lang="en-US" dirty="0"/>
          </a:p>
        </p:txBody>
      </p:sp>
    </p:spTree>
    <p:extLst>
      <p:ext uri="{BB962C8B-B14F-4D97-AF65-F5344CB8AC3E}">
        <p14:creationId xmlns:p14="http://schemas.microsoft.com/office/powerpoint/2010/main" val="25092182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F4299-1721-48C6-878D-74296BE00D21}" type="datetimeFigureOut">
              <a:rPr lang="en-US" smtClean="0"/>
              <a:t>8/6/2019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EF9EC-8318-4FF6-847E-A85BBD2B7E49}" type="slidenum">
              <a:rPr lang="en-US" smtClean="0"/>
              <a:t>‹#›</a:t>
            </a:fld>
            <a:endParaRPr lang="en-US" dirty="0"/>
          </a:p>
        </p:txBody>
      </p:sp>
    </p:spTree>
    <p:extLst>
      <p:ext uri="{BB962C8B-B14F-4D97-AF65-F5344CB8AC3E}">
        <p14:creationId xmlns:p14="http://schemas.microsoft.com/office/powerpoint/2010/main" val="22831956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ens.drugabuse.gov/blog/post/6-tactful-tips-resisting-peer-pressure-to-use-drugs-and-alcoho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teens.drugabuse.gov/blog/post/resisting-peer-pressur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EF9EC-8318-4FF6-847E-A85BBD2B7E49}" type="slidenum">
              <a:rPr lang="en-US" smtClean="0"/>
              <a:t>1</a:t>
            </a:fld>
            <a:endParaRPr lang="en-US" dirty="0"/>
          </a:p>
        </p:txBody>
      </p:sp>
    </p:spTree>
    <p:extLst>
      <p:ext uri="{BB962C8B-B14F-4D97-AF65-F5344CB8AC3E}">
        <p14:creationId xmlns:p14="http://schemas.microsoft.com/office/powerpoint/2010/main" val="115344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960e9000e_2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4960e9000e_2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Talking to kids about marijuana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Can we find videos about talking to kids about drugs</a:t>
            </a:r>
            <a:endParaRPr/>
          </a:p>
        </p:txBody>
      </p:sp>
    </p:spTree>
    <p:extLst>
      <p:ext uri="{BB962C8B-B14F-4D97-AF65-F5344CB8AC3E}">
        <p14:creationId xmlns:p14="http://schemas.microsoft.com/office/powerpoint/2010/main" val="352532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71bbdae0a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71bbdae0a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Parental warmth ad</a:t>
            </a:r>
            <a:endParaRPr dirty="0"/>
          </a:p>
        </p:txBody>
      </p:sp>
    </p:spTree>
    <p:extLst>
      <p:ext uri="{BB962C8B-B14F-4D97-AF65-F5344CB8AC3E}">
        <p14:creationId xmlns:p14="http://schemas.microsoft.com/office/powerpoint/2010/main" val="4098407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73bbf29b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73bbf29b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ad teaches teens to resist peer pressure. Also focuses on NORMS - most kids do not use marijuana</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 u="sng" dirty="0">
                <a:solidFill>
                  <a:schemeClr val="hlink"/>
                </a:solidFill>
                <a:latin typeface="Cambria"/>
                <a:ea typeface="Cambria"/>
                <a:cs typeface="Cambria"/>
                <a:sym typeface="Cambria"/>
                <a:hlinkClick r:id="rId3"/>
              </a:rPr>
              <a:t>https://teens.drugabuse.gov/blog/post/6-tactful-tips-resisting-peer-pressure-to-use-drugs-and-alcohol</a:t>
            </a:r>
            <a:endParaRPr dirty="0">
              <a:solidFill>
                <a:schemeClr val="dk2"/>
              </a:solidFill>
              <a:latin typeface="Cambria"/>
              <a:ea typeface="Cambria"/>
              <a:cs typeface="Cambria"/>
              <a:sym typeface="Cambria"/>
            </a:endParaRPr>
          </a:p>
          <a:p>
            <a:pPr marL="0" lvl="0" indent="0" algn="l" rtl="0">
              <a:lnSpc>
                <a:spcPct val="115000"/>
              </a:lnSpc>
              <a:spcBef>
                <a:spcPts val="0"/>
              </a:spcBef>
              <a:spcAft>
                <a:spcPts val="0"/>
              </a:spcAft>
              <a:buClr>
                <a:schemeClr val="dk2"/>
              </a:buClr>
              <a:buSzPts val="1100"/>
              <a:buFont typeface="Arial"/>
              <a:buNone/>
            </a:pPr>
            <a:endParaRPr dirty="0">
              <a:solidFill>
                <a:schemeClr val="dk2"/>
              </a:solidFill>
              <a:latin typeface="Cambria"/>
              <a:ea typeface="Cambria"/>
              <a:cs typeface="Cambria"/>
              <a:sym typeface="Cambria"/>
            </a:endParaRPr>
          </a:p>
          <a:p>
            <a:pPr marL="0" lvl="0" indent="0" algn="l" rtl="0">
              <a:spcBef>
                <a:spcPts val="0"/>
              </a:spcBef>
              <a:spcAft>
                <a:spcPts val="0"/>
              </a:spcAft>
              <a:buNone/>
            </a:pPr>
            <a:r>
              <a:rPr lang="en" u="sng" dirty="0">
                <a:solidFill>
                  <a:schemeClr val="hlink"/>
                </a:solidFill>
                <a:hlinkClick r:id="rId4"/>
              </a:rPr>
              <a:t>https://teens.drugabuse.gov/blog/post/resisting-peer-pressure</a:t>
            </a:r>
            <a:endParaRPr dirty="0">
              <a:solidFill>
                <a:schemeClr val="dk2"/>
              </a:solidFill>
            </a:endParaRPr>
          </a:p>
          <a:p>
            <a:pPr marL="0" lvl="0" indent="0" algn="l" rtl="0">
              <a:spcBef>
                <a:spcPts val="0"/>
              </a:spcBef>
              <a:spcAft>
                <a:spcPts val="0"/>
              </a:spcAft>
              <a:buNone/>
            </a:pPr>
            <a:endParaRPr dirty="0">
              <a:solidFill>
                <a:schemeClr val="dk2"/>
              </a:solidFill>
            </a:endParaRPr>
          </a:p>
          <a:p>
            <a:pPr marL="0" lvl="0" indent="0" algn="l" rtl="0">
              <a:spcBef>
                <a:spcPts val="0"/>
              </a:spcBef>
              <a:spcAft>
                <a:spcPts val="0"/>
              </a:spcAft>
              <a:buNone/>
            </a:pPr>
            <a:endParaRPr dirty="0">
              <a:solidFill>
                <a:schemeClr val="dk2"/>
              </a:solidFill>
            </a:endParaRPr>
          </a:p>
          <a:p>
            <a:pPr marL="0" lvl="0" indent="0" algn="l" rtl="0">
              <a:spcBef>
                <a:spcPts val="0"/>
              </a:spcBef>
              <a:spcAft>
                <a:spcPts val="0"/>
              </a:spcAft>
              <a:buClr>
                <a:schemeClr val="dk2"/>
              </a:buClr>
              <a:buSzPts val="1100"/>
              <a:buFont typeface="Arial"/>
              <a:buNone/>
            </a:pPr>
            <a:endParaRPr dirty="0">
              <a:solidFill>
                <a:schemeClr val="dk2"/>
              </a:solidFill>
            </a:endParaRPr>
          </a:p>
        </p:txBody>
      </p:sp>
    </p:spTree>
    <p:extLst>
      <p:ext uri="{BB962C8B-B14F-4D97-AF65-F5344CB8AC3E}">
        <p14:creationId xmlns:p14="http://schemas.microsoft.com/office/powerpoint/2010/main" val="235587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7ee972633_0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7ee972633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00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960e9000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960e9000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Arial"/>
              <a:buNone/>
            </a:pPr>
            <a:r>
              <a:rPr lang="en" sz="1300">
                <a:latin typeface="Cambria"/>
                <a:ea typeface="Cambria"/>
                <a:cs typeface="Cambria"/>
                <a:sym typeface="Cambria"/>
              </a:rPr>
              <a:t>Pretest Assessment for parents - example items to be asked on slide</a:t>
            </a:r>
            <a:endParaRPr sz="1300">
              <a:latin typeface="Cambria"/>
              <a:ea typeface="Cambria"/>
              <a:cs typeface="Cambria"/>
              <a:sym typeface="Cambria"/>
            </a:endParaRPr>
          </a:p>
          <a:p>
            <a:pPr marL="0" lvl="0" indent="0" algn="l" rtl="0">
              <a:lnSpc>
                <a:spcPct val="100000"/>
              </a:lnSpc>
              <a:spcBef>
                <a:spcPts val="1200"/>
              </a:spcBef>
              <a:spcAft>
                <a:spcPts val="0"/>
              </a:spcAft>
              <a:buClr>
                <a:schemeClr val="dk2"/>
              </a:buClr>
              <a:buSzPts val="1100"/>
              <a:buFont typeface="Arial"/>
              <a:buNone/>
            </a:pPr>
            <a:r>
              <a:rPr lang="en" sz="1300" i="1">
                <a:latin typeface="Cambria"/>
                <a:ea typeface="Cambria"/>
                <a:cs typeface="Cambria"/>
                <a:sym typeface="Cambria"/>
              </a:rPr>
              <a:t>Attitude Toward Drug Communication </a:t>
            </a:r>
            <a:endParaRPr sz="1300" i="1">
              <a:latin typeface="Cambria"/>
              <a:ea typeface="Cambria"/>
              <a:cs typeface="Cambria"/>
              <a:sym typeface="Cambria"/>
            </a:endParaRPr>
          </a:p>
          <a:p>
            <a:pPr marL="0" lvl="0" indent="0" algn="l" rtl="0">
              <a:lnSpc>
                <a:spcPct val="100000"/>
              </a:lnSpc>
              <a:spcBef>
                <a:spcPts val="1200"/>
              </a:spcBef>
              <a:spcAft>
                <a:spcPts val="0"/>
              </a:spcAft>
              <a:buClr>
                <a:schemeClr val="dk2"/>
              </a:buClr>
              <a:buSzPts val="1100"/>
              <a:buFont typeface="Arial"/>
              <a:buNone/>
            </a:pPr>
            <a:r>
              <a:rPr lang="en" sz="1300">
                <a:latin typeface="Cambria"/>
                <a:ea typeface="Cambria"/>
                <a:cs typeface="Cambria"/>
                <a:sym typeface="Cambria"/>
              </a:rPr>
              <a:t>Parents rated the statement, “Discussing drug use over the next 6 months with (child name) would be ...” on three 7-point scale items. The endpoints of the three items were (a) </a:t>
            </a:r>
            <a:r>
              <a:rPr lang="en" sz="1300" i="1">
                <a:latin typeface="Cambria"/>
                <a:ea typeface="Cambria"/>
                <a:cs typeface="Cambria"/>
                <a:sym typeface="Cambria"/>
              </a:rPr>
              <a:t>extremely bad </a:t>
            </a:r>
            <a:r>
              <a:rPr lang="en" sz="1300">
                <a:latin typeface="Cambria"/>
                <a:ea typeface="Cambria"/>
                <a:cs typeface="Cambria"/>
                <a:sym typeface="Cambria"/>
              </a:rPr>
              <a:t>to </a:t>
            </a:r>
            <a:r>
              <a:rPr lang="en" sz="1300" i="1">
                <a:latin typeface="Cambria"/>
                <a:ea typeface="Cambria"/>
                <a:cs typeface="Cambria"/>
                <a:sym typeface="Cambria"/>
              </a:rPr>
              <a:t>extremely good</a:t>
            </a:r>
            <a:r>
              <a:rPr lang="en" sz="1300">
                <a:latin typeface="Cambria"/>
                <a:ea typeface="Cambria"/>
                <a:cs typeface="Cambria"/>
                <a:sym typeface="Cambria"/>
              </a:rPr>
              <a:t>; (b) </a:t>
            </a:r>
            <a:r>
              <a:rPr lang="en" sz="1300" i="1">
                <a:latin typeface="Cambria"/>
                <a:ea typeface="Cambria"/>
                <a:cs typeface="Cambria"/>
                <a:sym typeface="Cambria"/>
              </a:rPr>
              <a:t>extremely unpleasant </a:t>
            </a:r>
            <a:r>
              <a:rPr lang="en" sz="1300">
                <a:latin typeface="Cambria"/>
                <a:ea typeface="Cambria"/>
                <a:cs typeface="Cambria"/>
                <a:sym typeface="Cambria"/>
              </a:rPr>
              <a:t>to </a:t>
            </a:r>
            <a:r>
              <a:rPr lang="en" sz="1300" i="1">
                <a:latin typeface="Cambria"/>
                <a:ea typeface="Cambria"/>
                <a:cs typeface="Cambria"/>
                <a:sym typeface="Cambria"/>
              </a:rPr>
              <a:t>extremely pleas- ant</a:t>
            </a:r>
            <a:r>
              <a:rPr lang="en" sz="1300">
                <a:latin typeface="Cambria"/>
                <a:ea typeface="Cambria"/>
                <a:cs typeface="Cambria"/>
                <a:sym typeface="Cambria"/>
              </a:rPr>
              <a:t>; and, (c) </a:t>
            </a:r>
            <a:r>
              <a:rPr lang="en" sz="1300" i="1">
                <a:latin typeface="Cambria"/>
                <a:ea typeface="Cambria"/>
                <a:cs typeface="Cambria"/>
                <a:sym typeface="Cambria"/>
              </a:rPr>
              <a:t>extremely unimportant </a:t>
            </a:r>
            <a:r>
              <a:rPr lang="en" sz="1300">
                <a:latin typeface="Cambria"/>
                <a:ea typeface="Cambria"/>
                <a:cs typeface="Cambria"/>
                <a:sym typeface="Cambria"/>
              </a:rPr>
              <a:t>to </a:t>
            </a:r>
            <a:r>
              <a:rPr lang="en" sz="1300" i="1">
                <a:latin typeface="Cambria"/>
                <a:ea typeface="Cambria"/>
                <a:cs typeface="Cambria"/>
                <a:sym typeface="Cambria"/>
              </a:rPr>
              <a:t>extremely important</a:t>
            </a:r>
            <a:r>
              <a:rPr lang="en" sz="1300">
                <a:latin typeface="Cambria"/>
                <a:ea typeface="Cambria"/>
                <a:cs typeface="Cambria"/>
                <a:sym typeface="Cambria"/>
              </a:rPr>
              <a:t>. </a:t>
            </a:r>
            <a:endParaRPr sz="1300">
              <a:latin typeface="Cambria"/>
              <a:ea typeface="Cambria"/>
              <a:cs typeface="Cambria"/>
              <a:sym typeface="Cambria"/>
            </a:endParaRPr>
          </a:p>
          <a:p>
            <a:pPr marL="0" lvl="0" indent="0" algn="l" rtl="0">
              <a:lnSpc>
                <a:spcPct val="100000"/>
              </a:lnSpc>
              <a:spcBef>
                <a:spcPts val="1200"/>
              </a:spcBef>
              <a:spcAft>
                <a:spcPts val="0"/>
              </a:spcAft>
              <a:buClr>
                <a:schemeClr val="dk2"/>
              </a:buClr>
              <a:buSzPts val="1100"/>
              <a:buFont typeface="Arial"/>
              <a:buNone/>
            </a:pPr>
            <a:r>
              <a:rPr lang="en" sz="1300" i="1">
                <a:latin typeface="Cambria"/>
                <a:ea typeface="Cambria"/>
                <a:cs typeface="Cambria"/>
                <a:sym typeface="Cambria"/>
              </a:rPr>
              <a:t>Subjective Norms About Drug Communication </a:t>
            </a:r>
            <a:endParaRPr sz="1300" i="1">
              <a:latin typeface="Cambria"/>
              <a:ea typeface="Cambria"/>
              <a:cs typeface="Cambria"/>
              <a:sym typeface="Cambria"/>
            </a:endParaRPr>
          </a:p>
          <a:p>
            <a:pPr marL="0" lvl="0" indent="0" algn="l" rtl="0">
              <a:lnSpc>
                <a:spcPct val="100000"/>
              </a:lnSpc>
              <a:spcBef>
                <a:spcPts val="1200"/>
              </a:spcBef>
              <a:spcAft>
                <a:spcPts val="0"/>
              </a:spcAft>
              <a:buClr>
                <a:schemeClr val="dk2"/>
              </a:buClr>
              <a:buSzPts val="1100"/>
              <a:buFont typeface="Arial"/>
              <a:buNone/>
            </a:pPr>
            <a:r>
              <a:rPr lang="en" sz="1300">
                <a:latin typeface="Cambria"/>
                <a:ea typeface="Cambria"/>
                <a:cs typeface="Cambria"/>
                <a:sym typeface="Cambria"/>
              </a:rPr>
              <a:t>Parents were asked, “Think about the people who are important to you. Do most of them think that you should, or should not talk with (Child name) about drugs over the next 6 months?” Parents responded by rating on a 5-point Likert-type scale ranging from 1 (</a:t>
            </a:r>
            <a:r>
              <a:rPr lang="en" sz="1300" i="1">
                <a:latin typeface="Cambria"/>
                <a:ea typeface="Cambria"/>
                <a:cs typeface="Cambria"/>
                <a:sym typeface="Cambria"/>
              </a:rPr>
              <a:t>definitely should not</a:t>
            </a:r>
            <a:r>
              <a:rPr lang="en" sz="1300">
                <a:latin typeface="Cambria"/>
                <a:ea typeface="Cambria"/>
                <a:cs typeface="Cambria"/>
                <a:sym typeface="Cambria"/>
              </a:rPr>
              <a:t>) to 5 (</a:t>
            </a:r>
            <a:r>
              <a:rPr lang="en" sz="1300" i="1">
                <a:latin typeface="Cambria"/>
                <a:ea typeface="Cambria"/>
                <a:cs typeface="Cambria"/>
                <a:sym typeface="Cambria"/>
              </a:rPr>
              <a:t>definitely should</a:t>
            </a:r>
            <a:r>
              <a:rPr lang="en" sz="1300">
                <a:latin typeface="Cambria"/>
                <a:ea typeface="Cambria"/>
                <a:cs typeface="Cambria"/>
                <a:sym typeface="Cambria"/>
              </a:rPr>
              <a:t>). </a:t>
            </a:r>
            <a:endParaRPr sz="1300">
              <a:latin typeface="Cambria"/>
              <a:ea typeface="Cambria"/>
              <a:cs typeface="Cambria"/>
              <a:sym typeface="Cambria"/>
            </a:endParaRPr>
          </a:p>
          <a:p>
            <a:pPr marL="0" lvl="0" indent="0" algn="l" rtl="0">
              <a:lnSpc>
                <a:spcPct val="100000"/>
              </a:lnSpc>
              <a:spcBef>
                <a:spcPts val="1200"/>
              </a:spcBef>
              <a:spcAft>
                <a:spcPts val="0"/>
              </a:spcAft>
              <a:buClr>
                <a:schemeClr val="dk2"/>
              </a:buClr>
              <a:buSzPts val="1100"/>
              <a:buFont typeface="Arial"/>
              <a:buNone/>
            </a:pPr>
            <a:r>
              <a:rPr lang="en" sz="1300" i="1">
                <a:latin typeface="Cambria"/>
                <a:ea typeface="Cambria"/>
                <a:cs typeface="Cambria"/>
                <a:sym typeface="Cambria"/>
              </a:rPr>
              <a:t>Perceived Behavioral Control for Drug Communication </a:t>
            </a:r>
            <a:endParaRPr sz="1300" i="1">
              <a:latin typeface="Cambria"/>
              <a:ea typeface="Cambria"/>
              <a:cs typeface="Cambria"/>
              <a:sym typeface="Cambria"/>
            </a:endParaRPr>
          </a:p>
          <a:p>
            <a:pPr marL="0" lvl="0" indent="0" algn="l" rtl="0">
              <a:lnSpc>
                <a:spcPct val="100000"/>
              </a:lnSpc>
              <a:spcBef>
                <a:spcPts val="1200"/>
              </a:spcBef>
              <a:spcAft>
                <a:spcPts val="0"/>
              </a:spcAft>
              <a:buClr>
                <a:schemeClr val="dk2"/>
              </a:buClr>
              <a:buSzPts val="1100"/>
              <a:buFont typeface="Arial"/>
              <a:buNone/>
            </a:pPr>
            <a:r>
              <a:rPr lang="en" sz="1300">
                <a:latin typeface="Cambria"/>
                <a:ea typeface="Cambria"/>
                <a:cs typeface="Cambria"/>
                <a:sym typeface="Cambria"/>
              </a:rPr>
              <a:t>This construct was measured by the question: “How sure are you that you would be able to talk about illicit drug use with (child name) under each of the following circumstances: (a) “If (child name) asked me questions about drug use in general?”; (b) “If (child name) asked me what specific things he/she could do to stay away from drugs?”; and, (c) “If (child name) and I had been having conflicts over the things not related to drugs and our relationship was tense?” Parents rated their confidence in each of these three situations on a scale of 1 (</a:t>
            </a:r>
            <a:r>
              <a:rPr lang="en" sz="1300" i="1">
                <a:latin typeface="Cambria"/>
                <a:ea typeface="Cambria"/>
                <a:cs typeface="Cambria"/>
                <a:sym typeface="Cambria"/>
              </a:rPr>
              <a:t>very unsure</a:t>
            </a:r>
            <a:r>
              <a:rPr lang="en" sz="1300">
                <a:latin typeface="Cambria"/>
                <a:ea typeface="Cambria"/>
                <a:cs typeface="Cambria"/>
                <a:sym typeface="Cambria"/>
              </a:rPr>
              <a:t>) to 5 (</a:t>
            </a:r>
            <a:r>
              <a:rPr lang="en" sz="1300" i="1">
                <a:latin typeface="Cambria"/>
                <a:ea typeface="Cambria"/>
                <a:cs typeface="Cambria"/>
                <a:sym typeface="Cambria"/>
              </a:rPr>
              <a:t>very sure</a:t>
            </a:r>
            <a:r>
              <a:rPr lang="en" sz="1300">
                <a:latin typeface="Cambria"/>
                <a:ea typeface="Cambria"/>
                <a:cs typeface="Cambria"/>
                <a:sym typeface="Cambria"/>
              </a:rPr>
              <a:t>). </a:t>
            </a:r>
            <a:endParaRPr sz="1300">
              <a:latin typeface="Cambria"/>
              <a:ea typeface="Cambria"/>
              <a:cs typeface="Cambria"/>
              <a:sym typeface="Cambria"/>
            </a:endParaRPr>
          </a:p>
          <a:p>
            <a:pPr marL="0" lvl="0" indent="0" algn="l" rtl="0">
              <a:lnSpc>
                <a:spcPct val="136363"/>
              </a:lnSpc>
              <a:spcBef>
                <a:spcPts val="1200"/>
              </a:spcBef>
              <a:spcAft>
                <a:spcPts val="0"/>
              </a:spcAft>
              <a:buClr>
                <a:schemeClr val="dk2"/>
              </a:buClr>
              <a:buSzPts val="1100"/>
              <a:buFont typeface="Arial"/>
              <a:buNone/>
            </a:pPr>
            <a:r>
              <a:rPr lang="en" sz="1300" i="1">
                <a:latin typeface="Cambria"/>
                <a:ea typeface="Cambria"/>
                <a:cs typeface="Cambria"/>
                <a:sym typeface="Cambria"/>
              </a:rPr>
              <a:t>Drug Communication Intention </a:t>
            </a:r>
            <a:endParaRPr sz="1300" i="1">
              <a:latin typeface="Cambria"/>
              <a:ea typeface="Cambria"/>
              <a:cs typeface="Cambria"/>
              <a:sym typeface="Cambria"/>
            </a:endParaRPr>
          </a:p>
          <a:p>
            <a:pPr marL="0" lvl="0" indent="0" algn="l" rtl="0">
              <a:lnSpc>
                <a:spcPct val="136363"/>
              </a:lnSpc>
              <a:spcBef>
                <a:spcPts val="1200"/>
              </a:spcBef>
              <a:spcAft>
                <a:spcPts val="0"/>
              </a:spcAft>
              <a:buClr>
                <a:schemeClr val="dk2"/>
              </a:buClr>
              <a:buSzPts val="1100"/>
              <a:buFont typeface="Arial"/>
              <a:buNone/>
            </a:pPr>
            <a:r>
              <a:rPr lang="en" sz="1300">
                <a:latin typeface="Cambria"/>
                <a:ea typeface="Cambria"/>
                <a:cs typeface="Cambria"/>
                <a:sym typeface="Cambria"/>
              </a:rPr>
              <a:t>This construct was measured by four indicators. Parents were asked, “Over the next 6 months, how likely is it that you will discuss each of the following with (child name): (a) “Family rules about using drugs?”; (b) “Specific things my child can do to stay away from drugs?”; (c) “Drug use in movies, music, and on TV?”; and (d) “People my child or I know who have gotten into trouble with drugs?” Parents indicated their intention to discuss each of these four topics with their children on the 5-point Likert- type scale ranging from 1 (</a:t>
            </a:r>
            <a:r>
              <a:rPr lang="en" sz="1300" i="1">
                <a:latin typeface="Cambria"/>
                <a:ea typeface="Cambria"/>
                <a:cs typeface="Cambria"/>
                <a:sym typeface="Cambria"/>
              </a:rPr>
              <a:t>very unlikely</a:t>
            </a:r>
            <a:r>
              <a:rPr lang="en" sz="1300">
                <a:latin typeface="Cambria"/>
                <a:ea typeface="Cambria"/>
                <a:cs typeface="Cambria"/>
                <a:sym typeface="Cambria"/>
              </a:rPr>
              <a:t>) to 5 (</a:t>
            </a:r>
            <a:r>
              <a:rPr lang="en" sz="1300" i="1">
                <a:latin typeface="Cambria"/>
                <a:ea typeface="Cambria"/>
                <a:cs typeface="Cambria"/>
                <a:sym typeface="Cambria"/>
              </a:rPr>
              <a:t>very likely</a:t>
            </a:r>
            <a:r>
              <a:rPr lang="en" sz="1300">
                <a:latin typeface="Cambria"/>
                <a:ea typeface="Cambria"/>
                <a:cs typeface="Cambria"/>
                <a:sym typeface="Cambria"/>
              </a:rPr>
              <a:t>). </a:t>
            </a:r>
            <a:endParaRPr sz="1300">
              <a:latin typeface="Cambria"/>
              <a:ea typeface="Cambria"/>
              <a:cs typeface="Cambria"/>
              <a:sym typeface="Cambria"/>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1091493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960e9000e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4960e9000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6363"/>
              </a:lnSpc>
              <a:spcBef>
                <a:spcPts val="0"/>
              </a:spcBef>
              <a:spcAft>
                <a:spcPts val="0"/>
              </a:spcAft>
              <a:buNone/>
            </a:pPr>
            <a:r>
              <a:rPr lang="en" sz="1300" i="1">
                <a:latin typeface="Cambria"/>
                <a:ea typeface="Cambria"/>
                <a:cs typeface="Cambria"/>
                <a:sym typeface="Cambria"/>
              </a:rPr>
              <a:t>Campaign Exposure: </a:t>
            </a:r>
            <a:r>
              <a:rPr lang="en" sz="1300">
                <a:latin typeface="Cambria"/>
                <a:ea typeface="Cambria"/>
                <a:cs typeface="Cambria"/>
                <a:sym typeface="Cambria"/>
              </a:rPr>
              <a:t>Parents responded to the question, “In recent months, how often have you seen or heard any ads that specifically recommend that parents talk with their children about drug use?” on a 6-point Likert-type scale ranging from 1 (</a:t>
            </a:r>
            <a:r>
              <a:rPr lang="en" sz="1300" i="1">
                <a:latin typeface="Cambria"/>
                <a:ea typeface="Cambria"/>
                <a:cs typeface="Cambria"/>
                <a:sym typeface="Cambria"/>
              </a:rPr>
              <a:t>not at all</a:t>
            </a:r>
            <a:r>
              <a:rPr lang="en" sz="1300">
                <a:latin typeface="Cambria"/>
                <a:ea typeface="Cambria"/>
                <a:cs typeface="Cambria"/>
                <a:sym typeface="Cambria"/>
              </a:rPr>
              <a:t>) to 6 (</a:t>
            </a:r>
            <a:r>
              <a:rPr lang="en" sz="1300" i="1">
                <a:latin typeface="Cambria"/>
                <a:ea typeface="Cambria"/>
                <a:cs typeface="Cambria"/>
                <a:sym typeface="Cambria"/>
              </a:rPr>
              <a:t>more than one time a day</a:t>
            </a:r>
            <a:r>
              <a:rPr lang="en" sz="1300">
                <a:latin typeface="Cambria"/>
                <a:ea typeface="Cambria"/>
                <a:cs typeface="Cambria"/>
                <a:sym typeface="Cambria"/>
              </a:rPr>
              <a:t>). </a:t>
            </a:r>
            <a:endParaRPr sz="1300" i="1">
              <a:latin typeface="Cambria"/>
              <a:ea typeface="Cambria"/>
              <a:cs typeface="Cambria"/>
              <a:sym typeface="Cambria"/>
            </a:endParaRPr>
          </a:p>
          <a:p>
            <a:pPr marL="0" lvl="0" indent="0" algn="l" rtl="0">
              <a:lnSpc>
                <a:spcPct val="136363"/>
              </a:lnSpc>
              <a:spcBef>
                <a:spcPts val="1200"/>
              </a:spcBef>
              <a:spcAft>
                <a:spcPts val="0"/>
              </a:spcAft>
              <a:buNone/>
            </a:pPr>
            <a:r>
              <a:rPr lang="en" sz="1300" i="1">
                <a:latin typeface="Cambria"/>
                <a:ea typeface="Cambria"/>
                <a:cs typeface="Cambria"/>
                <a:sym typeface="Cambria"/>
              </a:rPr>
              <a:t>Reported Drug Communication </a:t>
            </a:r>
            <a:endParaRPr sz="1300" i="1">
              <a:latin typeface="Cambria"/>
              <a:ea typeface="Cambria"/>
              <a:cs typeface="Cambria"/>
              <a:sym typeface="Cambria"/>
            </a:endParaRPr>
          </a:p>
          <a:p>
            <a:pPr marL="0" lvl="0" indent="0" algn="l" rtl="0">
              <a:lnSpc>
                <a:spcPct val="136363"/>
              </a:lnSpc>
              <a:spcBef>
                <a:spcPts val="1200"/>
              </a:spcBef>
              <a:spcAft>
                <a:spcPts val="0"/>
              </a:spcAft>
              <a:buNone/>
            </a:pPr>
            <a:r>
              <a:rPr lang="en" sz="1300">
                <a:latin typeface="Cambria"/>
                <a:ea typeface="Cambria"/>
                <a:cs typeface="Cambria"/>
                <a:sym typeface="Cambria"/>
              </a:rPr>
              <a:t>Two indicators from youth’s self-report at Round 2 assessed drug communication. One was youth’s response to the question, “In the last 6 months, how often have you and either of your parent/caregiver talked about drugs?” Participants responded to this question on a 6-point Likert-type scale ranging from 1 (</a:t>
            </a:r>
            <a:r>
              <a:rPr lang="en" sz="1300" i="1">
                <a:latin typeface="Cambria"/>
                <a:ea typeface="Cambria"/>
                <a:cs typeface="Cambria"/>
                <a:sym typeface="Cambria"/>
              </a:rPr>
              <a:t>never</a:t>
            </a:r>
            <a:r>
              <a:rPr lang="en" sz="1300">
                <a:latin typeface="Cambria"/>
                <a:ea typeface="Cambria"/>
                <a:cs typeface="Cambria"/>
                <a:sym typeface="Cambria"/>
              </a:rPr>
              <a:t>) to 6 (</a:t>
            </a:r>
            <a:r>
              <a:rPr lang="en" sz="1300" i="1">
                <a:latin typeface="Cambria"/>
                <a:ea typeface="Cambria"/>
                <a:cs typeface="Cambria"/>
                <a:sym typeface="Cambria"/>
              </a:rPr>
              <a:t>more than 10 times</a:t>
            </a:r>
            <a:r>
              <a:rPr lang="en" sz="1300">
                <a:latin typeface="Cambria"/>
                <a:ea typeface="Cambria"/>
                <a:cs typeface="Cambria"/>
                <a:sym typeface="Cambria"/>
              </a:rPr>
              <a:t>). A second indicator is the number of topics, of four possible topics, that youth reported they had discussed with their parents in the past six months (</a:t>
            </a:r>
            <a:r>
              <a:rPr lang="en" sz="1300" i="1">
                <a:latin typeface="Cambria"/>
                <a:ea typeface="Cambria"/>
                <a:cs typeface="Cambria"/>
                <a:sym typeface="Cambria"/>
              </a:rPr>
              <a:t>yes </a:t>
            </a:r>
            <a:r>
              <a:rPr lang="en" sz="1300">
                <a:latin typeface="Cambria"/>
                <a:ea typeface="Cambria"/>
                <a:cs typeface="Cambria"/>
                <a:sym typeface="Cambria"/>
              </a:rPr>
              <a:t>= 1; </a:t>
            </a:r>
            <a:r>
              <a:rPr lang="en" sz="1300" i="1">
                <a:latin typeface="Cambria"/>
                <a:ea typeface="Cambria"/>
                <a:cs typeface="Cambria"/>
                <a:sym typeface="Cambria"/>
              </a:rPr>
              <a:t>no </a:t>
            </a:r>
            <a:r>
              <a:rPr lang="en" sz="1300">
                <a:latin typeface="Cambria"/>
                <a:ea typeface="Cambria"/>
                <a:cs typeface="Cambria"/>
                <a:sym typeface="Cambria"/>
              </a:rPr>
              <a:t>= 0). These topics were (a) “family rules or expectations about using drugs”; (b) “specific things I could do to stay away from drugs”; (c) “drug use in movies, music, and on TV”; and (d) “people my parents or I know who have gotten into trouble with drugs.” The score on these four questions were summed, and possible scores could range from 0 (</a:t>
            </a:r>
            <a:r>
              <a:rPr lang="en" sz="1300" i="1">
                <a:latin typeface="Cambria"/>
                <a:ea typeface="Cambria"/>
                <a:cs typeface="Cambria"/>
                <a:sym typeface="Cambria"/>
              </a:rPr>
              <a:t>did not discuss any topic</a:t>
            </a:r>
            <a:r>
              <a:rPr lang="en" sz="1300">
                <a:latin typeface="Cambria"/>
                <a:ea typeface="Cambria"/>
                <a:cs typeface="Cambria"/>
                <a:sym typeface="Cambria"/>
              </a:rPr>
              <a:t>) to 4 (</a:t>
            </a:r>
            <a:r>
              <a:rPr lang="en" sz="1300" i="1">
                <a:latin typeface="Cambria"/>
                <a:ea typeface="Cambria"/>
                <a:cs typeface="Cambria"/>
                <a:sym typeface="Cambria"/>
              </a:rPr>
              <a:t>discussed all four topics</a:t>
            </a:r>
            <a:r>
              <a:rPr lang="en" sz="1300">
                <a:latin typeface="Cambria"/>
                <a:ea typeface="Cambria"/>
                <a:cs typeface="Cambria"/>
                <a:sym typeface="Cambria"/>
              </a:rPr>
              <a:t>). </a:t>
            </a:r>
            <a:endParaRPr sz="1300">
              <a:latin typeface="Cambria"/>
              <a:ea typeface="Cambria"/>
              <a:cs typeface="Cambria"/>
              <a:sym typeface="Cambria"/>
            </a:endParaRPr>
          </a:p>
          <a:p>
            <a:pPr marL="0" lvl="0" indent="0" algn="l" rtl="0">
              <a:lnSpc>
                <a:spcPct val="136363"/>
              </a:lnSpc>
              <a:spcBef>
                <a:spcPts val="1200"/>
              </a:spcBef>
              <a:spcAft>
                <a:spcPts val="0"/>
              </a:spcAft>
              <a:buNone/>
            </a:pPr>
            <a:endParaRPr sz="1300">
              <a:solidFill>
                <a:schemeClr val="dk2"/>
              </a:solidFill>
              <a:latin typeface="Cambria"/>
              <a:ea typeface="Cambria"/>
              <a:cs typeface="Cambria"/>
              <a:sym typeface="Cambria"/>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158872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difference between an ad’s </a:t>
            </a:r>
            <a:r>
              <a:rPr lang="en-US" dirty="0">
                <a:solidFill>
                  <a:schemeClr val="accent4"/>
                </a:solidFill>
              </a:rPr>
              <a:t>memorability</a:t>
            </a:r>
            <a:r>
              <a:rPr lang="en-US" dirty="0">
                <a:solidFill>
                  <a:srgbClr val="FF6600"/>
                </a:solidFill>
              </a:rPr>
              <a:t> </a:t>
            </a:r>
            <a:r>
              <a:rPr lang="en-US" dirty="0"/>
              <a:t>and its </a:t>
            </a:r>
            <a:r>
              <a:rPr lang="en-US" dirty="0">
                <a:solidFill>
                  <a:schemeClr val="accent4"/>
                </a:solidFill>
              </a:rPr>
              <a:t>persuasiveness</a:t>
            </a:r>
            <a:r>
              <a:rPr lang="en-US" dirty="0"/>
              <a:t>. This ad was memorable – but not persuasive. </a:t>
            </a:r>
          </a:p>
          <a:p>
            <a:r>
              <a:rPr lang="en-US" dirty="0"/>
              <a:t>This was a creative and memorable ad that satisfied only one of the </a:t>
            </a:r>
            <a:r>
              <a:rPr lang="en-US" dirty="0">
                <a:solidFill>
                  <a:schemeClr val="accent4"/>
                </a:solidFill>
              </a:rPr>
              <a:t>EQUIP</a:t>
            </a:r>
            <a:r>
              <a:rPr lang="en-US" dirty="0">
                <a:solidFill>
                  <a:srgbClr val="FFFF00"/>
                </a:solidFill>
              </a:rPr>
              <a:t> </a:t>
            </a:r>
            <a:r>
              <a:rPr lang="en-US" dirty="0"/>
              <a:t>criteria -  ENGAGE. As we might expect, evidence showed it had no preventive effect.</a:t>
            </a:r>
          </a:p>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6</a:t>
            </a:fld>
            <a:endParaRPr lang="en-US" dirty="0"/>
          </a:p>
        </p:txBody>
      </p:sp>
    </p:spTree>
    <p:extLst>
      <p:ext uri="{BB962C8B-B14F-4D97-AF65-F5344CB8AC3E}">
        <p14:creationId xmlns:p14="http://schemas.microsoft.com/office/powerpoint/2010/main" val="546146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7CB98"/>
                </a:solidFill>
              </a:rPr>
              <a:t>There is considerable literature, built up over the past 6 decades that suggests what to do and how to do it</a:t>
            </a:r>
          </a:p>
          <a:p>
            <a:r>
              <a:rPr lang="en-US" sz="1200" dirty="0"/>
              <a:t>This literature fits perfectly with our EQUIP requirements, and facilitates  our attempts to integrate preventive media with persuasion</a:t>
            </a:r>
          </a:p>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7</a:t>
            </a:fld>
            <a:endParaRPr lang="en-US" dirty="0"/>
          </a:p>
        </p:txBody>
      </p:sp>
    </p:spTree>
    <p:extLst>
      <p:ext uri="{BB962C8B-B14F-4D97-AF65-F5344CB8AC3E}">
        <p14:creationId xmlns:p14="http://schemas.microsoft.com/office/powerpoint/2010/main" val="115181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Public health concern- 3 million deaths 1 in 20 people</a:t>
            </a:r>
          </a:p>
        </p:txBody>
      </p:sp>
      <p:sp>
        <p:nvSpPr>
          <p:cNvPr id="4" name="Slide Number Placeholder 3"/>
          <p:cNvSpPr>
            <a:spLocks noGrp="1"/>
          </p:cNvSpPr>
          <p:nvPr>
            <p:ph type="sldNum" sz="quarter" idx="10"/>
          </p:nvPr>
        </p:nvSpPr>
        <p:spPr/>
        <p:txBody>
          <a:bodyPr/>
          <a:lstStyle/>
          <a:p>
            <a:fld id="{6E493B18-F79C-4C5B-B222-01669A90E151}" type="slidenum">
              <a:rPr lang="en-MY" smtClean="0"/>
              <a:t>17</a:t>
            </a:fld>
            <a:endParaRPr lang="en-MY"/>
          </a:p>
        </p:txBody>
      </p:sp>
    </p:spTree>
    <p:extLst>
      <p:ext uri="{BB962C8B-B14F-4D97-AF65-F5344CB8AC3E}">
        <p14:creationId xmlns:p14="http://schemas.microsoft.com/office/powerpoint/2010/main" val="64839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73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7ee972633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7ee972633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222222"/>
                </a:solidFill>
                <a:highlight>
                  <a:srgbClr val="FFFFFF"/>
                </a:highlight>
              </a:rPr>
              <a:t>Brown-Acquaye, H. A. (2001). Drug abuse among the youth in Ghana. </a:t>
            </a:r>
            <a:r>
              <a:rPr lang="en" sz="1000" i="1">
                <a:solidFill>
                  <a:srgbClr val="222222"/>
                </a:solidFill>
              </a:rPr>
              <a:t>African Journal of Educational Studies in Mathematics and Science</a:t>
            </a:r>
            <a:r>
              <a:rPr lang="en" sz="1000">
                <a:solidFill>
                  <a:srgbClr val="222222"/>
                </a:solidFill>
                <a:highlight>
                  <a:srgbClr val="FFFFFF"/>
                </a:highlight>
              </a:rPr>
              <a:t>, </a:t>
            </a:r>
            <a:r>
              <a:rPr lang="en" sz="1000" i="1">
                <a:solidFill>
                  <a:srgbClr val="222222"/>
                </a:solidFill>
              </a:rPr>
              <a:t>1</a:t>
            </a:r>
            <a:r>
              <a:rPr lang="en" sz="1000">
                <a:solidFill>
                  <a:srgbClr val="222222"/>
                </a:solidFill>
                <a:highlight>
                  <a:srgbClr val="FFFFFF"/>
                </a:highlight>
              </a:rPr>
              <a:t>, 115-120.</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a:p>
            <a:pPr marL="0" lvl="0" indent="0" algn="l" rtl="0">
              <a:spcBef>
                <a:spcPts val="0"/>
              </a:spcBef>
              <a:spcAft>
                <a:spcPts val="0"/>
              </a:spcAft>
              <a:buNone/>
            </a:pPr>
            <a:r>
              <a:rPr lang="en" sz="1000">
                <a:solidFill>
                  <a:srgbClr val="222222"/>
                </a:solidFill>
                <a:highlight>
                  <a:srgbClr val="FFFFFF"/>
                </a:highlight>
              </a:rPr>
              <a:t>Doku, D., Koivusilta, L., &amp; Rimpelä, A. (2012). Socioeconomic differences in alcohol and drug use among Ghanaian adolescents. </a:t>
            </a:r>
            <a:r>
              <a:rPr lang="en" sz="1000" i="1">
                <a:solidFill>
                  <a:srgbClr val="222222"/>
                </a:solidFill>
              </a:rPr>
              <a:t>Addictive Behaviors</a:t>
            </a:r>
            <a:r>
              <a:rPr lang="en" sz="1000">
                <a:solidFill>
                  <a:srgbClr val="222222"/>
                </a:solidFill>
                <a:highlight>
                  <a:srgbClr val="FFFFFF"/>
                </a:highlight>
              </a:rPr>
              <a:t>, </a:t>
            </a:r>
            <a:r>
              <a:rPr lang="en" sz="1000" i="1">
                <a:solidFill>
                  <a:srgbClr val="222222"/>
                </a:solidFill>
              </a:rPr>
              <a:t>37</a:t>
            </a:r>
            <a:r>
              <a:rPr lang="en" sz="1000">
                <a:solidFill>
                  <a:srgbClr val="222222"/>
                </a:solidFill>
                <a:highlight>
                  <a:srgbClr val="FFFFFF"/>
                </a:highlight>
              </a:rPr>
              <a:t>(3), 357-360.</a:t>
            </a:r>
            <a:endParaRPr sz="1000">
              <a:solidFill>
                <a:srgbClr val="222222"/>
              </a:solidFill>
              <a:highlight>
                <a:srgbClr val="FFFFFF"/>
              </a:highlight>
            </a:endParaRPr>
          </a:p>
        </p:txBody>
      </p:sp>
    </p:spTree>
    <p:extLst>
      <p:ext uri="{BB962C8B-B14F-4D97-AF65-F5344CB8AC3E}">
        <p14:creationId xmlns:p14="http://schemas.microsoft.com/office/powerpoint/2010/main" val="324605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7ee972633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7ee97263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000" b="1">
                <a:solidFill>
                  <a:schemeClr val="dk2"/>
                </a:solidFill>
                <a:latin typeface="Calibri"/>
                <a:ea typeface="Calibri"/>
                <a:cs typeface="Calibri"/>
                <a:sym typeface="Calibri"/>
              </a:rPr>
              <a:t>Vulnerable nonuser</a:t>
            </a:r>
            <a:endParaRPr sz="1000" b="1">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2"/>
              </a:buClr>
              <a:buSzPts val="1100"/>
              <a:buFont typeface="Arial"/>
              <a:buNone/>
            </a:pPr>
            <a:r>
              <a:rPr lang="en" sz="1000">
                <a:solidFill>
                  <a:schemeClr val="dk2"/>
                </a:solidFill>
              </a:rPr>
              <a:t>•</a:t>
            </a:r>
            <a:r>
              <a:rPr lang="en" sz="1000">
                <a:solidFill>
                  <a:schemeClr val="dk2"/>
                </a:solidFill>
                <a:latin typeface="Calibri"/>
                <a:ea typeface="Calibri"/>
                <a:cs typeface="Calibri"/>
                <a:sym typeface="Calibri"/>
              </a:rPr>
              <a:t>Someone who has </a:t>
            </a:r>
            <a:r>
              <a:rPr lang="en" sz="1000" i="1">
                <a:solidFill>
                  <a:schemeClr val="dk2"/>
                </a:solidFill>
                <a:latin typeface="Calibri"/>
                <a:ea typeface="Calibri"/>
                <a:cs typeface="Calibri"/>
                <a:sym typeface="Calibri"/>
              </a:rPr>
              <a:t>not</a:t>
            </a:r>
            <a:r>
              <a:rPr lang="en" sz="1000">
                <a:solidFill>
                  <a:schemeClr val="dk2"/>
                </a:solidFill>
                <a:latin typeface="Calibri"/>
                <a:ea typeface="Calibri"/>
                <a:cs typeface="Calibri"/>
                <a:sym typeface="Calibri"/>
              </a:rPr>
              <a:t>used a substance, but does NOT say they will definitely not use in the future</a:t>
            </a: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2"/>
                </a:solidFill>
              </a:rPr>
              <a:t>•</a:t>
            </a:r>
            <a:r>
              <a:rPr lang="en" sz="1000">
                <a:solidFill>
                  <a:schemeClr val="dk2"/>
                </a:solidFill>
                <a:latin typeface="Calibri"/>
                <a:ea typeface="Calibri"/>
                <a:cs typeface="Calibri"/>
                <a:sym typeface="Calibri"/>
              </a:rPr>
              <a:t>They are open to use</a:t>
            </a: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2"/>
                </a:solidFill>
                <a:latin typeface="Calibri"/>
                <a:ea typeface="Calibri"/>
                <a:cs typeface="Calibri"/>
                <a:sym typeface="Calibri"/>
              </a:rPr>
              <a:t> </a:t>
            </a: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2"/>
                </a:solidFill>
                <a:latin typeface="Calibri"/>
                <a:ea typeface="Calibri"/>
                <a:cs typeface="Calibri"/>
                <a:sym typeface="Calibri"/>
              </a:rPr>
              <a:t>The next category is a </a:t>
            </a:r>
            <a:r>
              <a:rPr lang="en" sz="1000" b="1">
                <a:solidFill>
                  <a:schemeClr val="dk2"/>
                </a:solidFill>
                <a:latin typeface="Calibri"/>
                <a:ea typeface="Calibri"/>
                <a:cs typeface="Calibri"/>
                <a:sym typeface="Calibri"/>
              </a:rPr>
              <a:t>Vulnerable nonuser</a:t>
            </a:r>
            <a:r>
              <a:rPr lang="en" sz="1000">
                <a:solidFill>
                  <a:schemeClr val="dk2"/>
                </a:solidFill>
                <a:latin typeface="Calibri"/>
                <a:ea typeface="Calibri"/>
                <a:cs typeface="Calibri"/>
                <a:sym typeface="Calibri"/>
              </a:rPr>
              <a:t>.  Again, in common terms and in the substance use literature, there are many ways to think about people who are ‘vulnerable’.  Generally speaking, calling someone ‘vulnerable’ may mean that that person is ‘at-risk’.   According to the Tripartite user status classification, like the resolute nonuser, a vulnerable nonuser is someone who has never used a substance.  However, vulnerable nonusers are </a:t>
            </a:r>
            <a:r>
              <a:rPr lang="en" sz="1000" i="1">
                <a:solidFill>
                  <a:schemeClr val="dk2"/>
                </a:solidFill>
                <a:latin typeface="Calibri"/>
                <a:ea typeface="Calibri"/>
                <a:cs typeface="Calibri"/>
                <a:sym typeface="Calibri"/>
              </a:rPr>
              <a:t>not</a:t>
            </a:r>
            <a:r>
              <a:rPr lang="en" sz="1000">
                <a:solidFill>
                  <a:schemeClr val="dk2"/>
                </a:solidFill>
                <a:latin typeface="Calibri"/>
                <a:ea typeface="Calibri"/>
                <a:cs typeface="Calibri"/>
                <a:sym typeface="Calibri"/>
              </a:rPr>
              <a:t>committed to remaining nonusers. Specifically, vulnerable nonusers do </a:t>
            </a:r>
            <a:r>
              <a:rPr lang="en" sz="1000" i="1">
                <a:solidFill>
                  <a:schemeClr val="dk2"/>
                </a:solidFill>
                <a:latin typeface="Calibri"/>
                <a:ea typeface="Calibri"/>
                <a:cs typeface="Calibri"/>
                <a:sym typeface="Calibri"/>
              </a:rPr>
              <a:t>not</a:t>
            </a:r>
            <a:r>
              <a:rPr lang="en" sz="1000">
                <a:solidFill>
                  <a:schemeClr val="dk2"/>
                </a:solidFill>
                <a:latin typeface="Calibri"/>
                <a:ea typeface="Calibri"/>
                <a:cs typeface="Calibri"/>
                <a:sym typeface="Calibri"/>
              </a:rPr>
              <a:t>say that they will </a:t>
            </a:r>
            <a:r>
              <a:rPr lang="en" sz="1000" i="1">
                <a:solidFill>
                  <a:schemeClr val="dk2"/>
                </a:solidFill>
                <a:latin typeface="Calibri"/>
                <a:ea typeface="Calibri"/>
                <a:cs typeface="Calibri"/>
                <a:sym typeface="Calibri"/>
              </a:rPr>
              <a:t>definitelynot</a:t>
            </a:r>
            <a:r>
              <a:rPr lang="en" sz="1000">
                <a:solidFill>
                  <a:schemeClr val="dk2"/>
                </a:solidFill>
                <a:latin typeface="Calibri"/>
                <a:ea typeface="Calibri"/>
                <a:cs typeface="Calibri"/>
                <a:sym typeface="Calibri"/>
              </a:rPr>
              <a:t>use in the future.  You can think of them as being somewhat open to some kind of use in the future.  They may not be seeking use but they are not entirely against it either.  This approach to categorizing differs somewhat from the usual “at risk” definitions, which use demographic features (poverty, normative usage, status) to define an individual as being at risk.</a:t>
            </a: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2"/>
                </a:solidFill>
                <a:latin typeface="Calibri"/>
                <a:ea typeface="Calibri"/>
                <a:cs typeface="Calibri"/>
                <a:sym typeface="Calibri"/>
              </a:rPr>
              <a:t>Let’s now look at the second group; </a:t>
            </a:r>
            <a:r>
              <a:rPr lang="en" sz="1000" b="1">
                <a:solidFill>
                  <a:schemeClr val="dk2"/>
                </a:solidFill>
                <a:latin typeface="Calibri"/>
                <a:ea typeface="Calibri"/>
                <a:cs typeface="Calibri"/>
                <a:sym typeface="Calibri"/>
              </a:rPr>
              <a:t>Vulnerable nonusers</a:t>
            </a:r>
            <a:r>
              <a:rPr lang="en" sz="1000">
                <a:solidFill>
                  <a:schemeClr val="dk2"/>
                </a:solidFill>
                <a:latin typeface="Calibri"/>
                <a:ea typeface="Calibri"/>
                <a:cs typeface="Calibri"/>
                <a:sym typeface="Calibri"/>
              </a:rPr>
              <a:t>.  As we noted, these receivers have never used the substance we are concerned about. Thus, the ultimate goal is the same as that for the Resolute nonusers – to prevent initiation of substance use. We want to keep them from starting use for as long as possible.  As with the Resolute nonusers, we also want to reinforce non-use among receivers who are Vulnerable nonusers.  However, we also want to help them resist the motivation to use.  By definition, they are open to some use and this openness needs to be minimized. </a:t>
            </a: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2"/>
                </a:solidFill>
                <a:latin typeface="Calibri"/>
                <a:ea typeface="Calibri"/>
                <a:cs typeface="Calibri"/>
                <a:sym typeface="Calibri"/>
              </a:rPr>
              <a:t>The main idea in regards to Vulnerable nonusers is that they are open to or ambivalent about use.  This means that they may have both negative and positive beliefs about using.  The answers to the questions is that these beliefs can impact on the ways they respond to messages.  They may be open to messages that they believe in but they may also oppose messages that target things they do not believe in.  Also, they may have family and friends who are users and, as they are open to use, if pressured or given an opportunity to use, they may succumb to substance use.  This also means that they may have been around use and know the facts about users so you have to be careful to present realistic information that is not contrary to their own experiences.  In other words, do not exaggerate your claims to foster you (prevention) aims.  Finally, you do not want to reinforce all their beliefs.  They are ambivalent, so you need to find out which pro-substance beliefs they hold and address those.</a:t>
            </a: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rgbClr val="222222"/>
                </a:solidFill>
                <a:highlight>
                  <a:srgbClr val="FFFFFF"/>
                </a:highlight>
              </a:rPr>
              <a:t>Crano, W. D., Siegel, J. T., Alvaro, E. M., Lac, A., &amp; Hemovich, V. (2008). The at-risk adolescent marijuana nonuser: Expanding the standard distinction. </a:t>
            </a:r>
            <a:r>
              <a:rPr lang="en" sz="1000" i="1">
                <a:solidFill>
                  <a:srgbClr val="222222"/>
                </a:solidFill>
              </a:rPr>
              <a:t>Prevention Science</a:t>
            </a:r>
            <a:r>
              <a:rPr lang="en" sz="1000">
                <a:solidFill>
                  <a:srgbClr val="222222"/>
                </a:solidFill>
                <a:highlight>
                  <a:srgbClr val="FFFFFF"/>
                </a:highlight>
              </a:rPr>
              <a:t>, </a:t>
            </a:r>
            <a:r>
              <a:rPr lang="en" sz="1000" i="1">
                <a:solidFill>
                  <a:srgbClr val="222222"/>
                </a:solidFill>
              </a:rPr>
              <a:t>9</a:t>
            </a:r>
            <a:r>
              <a:rPr lang="en" sz="1000">
                <a:solidFill>
                  <a:srgbClr val="222222"/>
                </a:solidFill>
                <a:highlight>
                  <a:srgbClr val="FFFFFF"/>
                </a:highlight>
              </a:rPr>
              <a:t>, 129- 137.</a:t>
            </a:r>
            <a:endParaRPr sz="100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2"/>
              </a:buClr>
              <a:buSzPts val="1100"/>
              <a:buFont typeface="Arial"/>
              <a:buNone/>
            </a:pPr>
            <a:endParaRPr sz="1000">
              <a:solidFill>
                <a:schemeClr val="dk2"/>
              </a:solidFill>
              <a:latin typeface="Calibri"/>
              <a:ea typeface="Calibri"/>
              <a:cs typeface="Calibri"/>
              <a:sym typeface="Calibri"/>
            </a:endParaRPr>
          </a:p>
          <a:p>
            <a:pPr marL="0" lvl="0" indent="0" algn="l" rtl="0">
              <a:spcBef>
                <a:spcPts val="0"/>
              </a:spcBef>
              <a:spcAft>
                <a:spcPts val="0"/>
              </a:spcAft>
              <a:buNone/>
            </a:pPr>
            <a:endParaRPr sz="1000"/>
          </a:p>
        </p:txBody>
      </p:sp>
    </p:spTree>
    <p:extLst>
      <p:ext uri="{BB962C8B-B14F-4D97-AF65-F5344CB8AC3E}">
        <p14:creationId xmlns:p14="http://schemas.microsoft.com/office/powerpoint/2010/main" val="406804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7ee972633_0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7ee972633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1000"/>
              <a:t>Two Step Flow</a:t>
            </a:r>
            <a:endParaRPr sz="1000"/>
          </a:p>
          <a:p>
            <a:pPr marL="0" lvl="0" indent="0" algn="l" rtl="0">
              <a:spcBef>
                <a:spcPts val="0"/>
              </a:spcBef>
              <a:spcAft>
                <a:spcPts val="0"/>
              </a:spcAft>
              <a:buClr>
                <a:schemeClr val="dk2"/>
              </a:buClr>
              <a:buSzPts val="1100"/>
              <a:buFont typeface="Arial"/>
              <a:buNone/>
            </a:pPr>
            <a:r>
              <a:rPr lang="en" sz="1000"/>
              <a:t>•      </a:t>
            </a:r>
            <a:r>
              <a:rPr lang="en" sz="1000" b="1"/>
              <a:t>Opinion leaders </a:t>
            </a:r>
            <a:r>
              <a:rPr lang="en" sz="1000"/>
              <a:t>influence how people think about an issue which affects the attitudes of their followers.</a:t>
            </a:r>
            <a:endParaRPr sz="1000"/>
          </a:p>
          <a:p>
            <a:pPr marL="0" lvl="0" indent="0" algn="l" rtl="0">
              <a:spcBef>
                <a:spcPts val="0"/>
              </a:spcBef>
              <a:spcAft>
                <a:spcPts val="0"/>
              </a:spcAft>
              <a:buClr>
                <a:schemeClr val="dk2"/>
              </a:buClr>
              <a:buSzPts val="1100"/>
              <a:buFont typeface="Arial"/>
              <a:buNone/>
            </a:pPr>
            <a:r>
              <a:rPr lang="en" sz="1000"/>
              <a:t>•      Opinion leaders reinforce group norms, thus affecting subjective norms</a:t>
            </a:r>
            <a:endParaRPr sz="1000"/>
          </a:p>
          <a:p>
            <a:pPr marL="0" lvl="0" indent="0" algn="l" rtl="0">
              <a:spcBef>
                <a:spcPts val="0"/>
              </a:spcBef>
              <a:spcAft>
                <a:spcPts val="0"/>
              </a:spcAft>
              <a:buClr>
                <a:schemeClr val="dk2"/>
              </a:buClr>
              <a:buSzPts val="1100"/>
              <a:buFont typeface="Arial"/>
              <a:buNone/>
            </a:pPr>
            <a:r>
              <a:rPr lang="en" sz="1000"/>
              <a:t>•      </a:t>
            </a:r>
            <a:r>
              <a:rPr lang="en" sz="1000" b="1"/>
              <a:t>Opinion leaders </a:t>
            </a:r>
            <a:r>
              <a:rPr lang="en" sz="1000"/>
              <a:t>can encourage followers to believe in their capacity to perform needed actions</a:t>
            </a:r>
            <a:endParaRPr sz="1000"/>
          </a:p>
          <a:p>
            <a:pPr marL="0" lvl="0" indent="0" algn="l" rtl="0">
              <a:spcBef>
                <a:spcPts val="0"/>
              </a:spcBef>
              <a:spcAft>
                <a:spcPts val="0"/>
              </a:spcAft>
              <a:buClr>
                <a:schemeClr val="dk2"/>
              </a:buClr>
              <a:buSzPts val="1100"/>
              <a:buFont typeface="Arial"/>
              <a:buNone/>
            </a:pPr>
            <a:r>
              <a:rPr lang="en" sz="1000"/>
              <a:t> </a:t>
            </a:r>
            <a:endParaRPr sz="1000"/>
          </a:p>
          <a:p>
            <a:pPr marL="0" lvl="0" indent="0" algn="l" rtl="0">
              <a:lnSpc>
                <a:spcPct val="115000"/>
              </a:lnSpc>
              <a:spcBef>
                <a:spcPts val="400"/>
              </a:spcBef>
              <a:spcAft>
                <a:spcPts val="0"/>
              </a:spcAft>
              <a:buClr>
                <a:schemeClr val="dk2"/>
              </a:buClr>
              <a:buSzPts val="1100"/>
              <a:buFont typeface="Arial"/>
              <a:buNone/>
            </a:pPr>
            <a:r>
              <a:rPr lang="en" sz="1000"/>
              <a:t>The two-step flow can affect the major components of the TPB. The TPB provides extremely useful insights into the process of how people’s attitudes may affect their behaviors. But it is not specific about how to affect the important component parts of the TPB’s attitude-intention-behavior sequence. The two-step flow model provides useful insights into how the TPB can be made to work most efficiently.</a:t>
            </a:r>
            <a:endParaRPr sz="1000"/>
          </a:p>
          <a:p>
            <a:pPr marL="0" lvl="0" indent="0" algn="l" rtl="0">
              <a:lnSpc>
                <a:spcPct val="115000"/>
              </a:lnSpc>
              <a:spcBef>
                <a:spcPts val="400"/>
              </a:spcBef>
              <a:spcAft>
                <a:spcPts val="0"/>
              </a:spcAft>
              <a:buClr>
                <a:schemeClr val="dk2"/>
              </a:buClr>
              <a:buSzPts val="1100"/>
              <a:buFont typeface="Arial"/>
              <a:buNone/>
            </a:pPr>
            <a:r>
              <a:rPr lang="en" sz="1000" b="1"/>
              <a:t> </a:t>
            </a:r>
            <a:endParaRPr sz="1000" b="1"/>
          </a:p>
          <a:p>
            <a:pPr marL="0" lvl="0" indent="0" algn="l" rtl="0">
              <a:lnSpc>
                <a:spcPct val="115000"/>
              </a:lnSpc>
              <a:spcBef>
                <a:spcPts val="400"/>
              </a:spcBef>
              <a:spcAft>
                <a:spcPts val="0"/>
              </a:spcAft>
              <a:buNone/>
            </a:pPr>
            <a:r>
              <a:rPr lang="en" sz="1000"/>
              <a:t>Integrating these two theories provides guidance for media specialists, leading to more effective prevention outcomes.</a:t>
            </a:r>
            <a:endParaRPr sz="1000"/>
          </a:p>
          <a:p>
            <a:pPr marL="0" lvl="0" indent="0" algn="l" rtl="0">
              <a:lnSpc>
                <a:spcPct val="115000"/>
              </a:lnSpc>
              <a:spcBef>
                <a:spcPts val="400"/>
              </a:spcBef>
              <a:spcAft>
                <a:spcPts val="0"/>
              </a:spcAft>
              <a:buNone/>
            </a:pPr>
            <a:r>
              <a:rPr lang="en" sz="1000"/>
              <a:t>The most obvious link of the two-step flow with the TPB is in its relation to subjective norms. This feature of the TPB is concerned with the individual’s perceptions of what significant others think he or she should do with respect to a given issue (e.g., engage, resist, or desist in use of a substance).  The two-step flow model identifies these significant others as opinion leaders. There’s a direct, one-to-one relation between significant others and opinion leaders. In addition, the leader’s position tends to standardize norms within a group, thus leading to development of shared norms, which guide group members’ actions.</a:t>
            </a:r>
            <a:endParaRPr sz="1000"/>
          </a:p>
          <a:p>
            <a:pPr marL="0" lvl="0" indent="0" algn="l" rtl="0">
              <a:lnSpc>
                <a:spcPct val="115000"/>
              </a:lnSpc>
              <a:spcBef>
                <a:spcPts val="400"/>
              </a:spcBef>
              <a:spcAft>
                <a:spcPts val="0"/>
              </a:spcAft>
              <a:buNone/>
            </a:pPr>
            <a:r>
              <a:rPr lang="en" sz="1000"/>
              <a:t> </a:t>
            </a:r>
            <a:endParaRPr sz="1000"/>
          </a:p>
          <a:p>
            <a:pPr marL="0" lvl="0" indent="0" algn="l" rtl="0">
              <a:lnSpc>
                <a:spcPct val="115000"/>
              </a:lnSpc>
              <a:spcBef>
                <a:spcPts val="400"/>
              </a:spcBef>
              <a:spcAft>
                <a:spcPts val="0"/>
              </a:spcAft>
              <a:buNone/>
            </a:pPr>
            <a:r>
              <a:rPr lang="en" sz="1000"/>
              <a:t>The attitude component also is a focal issue of both theories.  The two-step flow model indicates that opinion leaders have much to do with how a persuasive prevention communication affects their followers’ attitudes. The opinion leader’s commentary on the content and form of a media message is a major predictive factor of the effect of a communication. When the opinion leader transmits ideas to opinion followers, this action has a strong effect on their followers’ attitudes.  Of course, this requires that the opinion leader have strong credibility, which we will discuss in tomorrow’s lesson.</a:t>
            </a:r>
            <a:endParaRPr sz="1000"/>
          </a:p>
          <a:p>
            <a:pPr marL="0" lvl="0" indent="0" algn="l" rtl="0">
              <a:lnSpc>
                <a:spcPct val="115000"/>
              </a:lnSpc>
              <a:spcBef>
                <a:spcPts val="400"/>
              </a:spcBef>
              <a:spcAft>
                <a:spcPts val="0"/>
              </a:spcAft>
              <a:buNone/>
            </a:pPr>
            <a:r>
              <a:rPr lang="en" sz="1000"/>
              <a:t> </a:t>
            </a:r>
            <a:endParaRPr sz="1000"/>
          </a:p>
          <a:p>
            <a:pPr marL="0" lvl="0" indent="0" algn="l" rtl="0">
              <a:lnSpc>
                <a:spcPct val="115000"/>
              </a:lnSpc>
              <a:spcBef>
                <a:spcPts val="400"/>
              </a:spcBef>
              <a:spcAft>
                <a:spcPts val="0"/>
              </a:spcAft>
              <a:buNone/>
            </a:pPr>
            <a:r>
              <a:rPr lang="en" sz="1000"/>
              <a:t>The two-step flow of communication also interacts with the TPB when the role of perceived behavioral control is considered. The opinion leader can play a powerful role in motivating opinion followers to believe that they have the capacity to act on the advice provided in a persuasive substance-prevention communication. </a:t>
            </a:r>
            <a:endParaRPr sz="1000"/>
          </a:p>
          <a:p>
            <a:pPr marL="0" lvl="0" indent="0" algn="l" rtl="0">
              <a:lnSpc>
                <a:spcPct val="115000"/>
              </a:lnSpc>
              <a:spcBef>
                <a:spcPts val="400"/>
              </a:spcBef>
              <a:spcAft>
                <a:spcPts val="0"/>
              </a:spcAft>
              <a:buNone/>
            </a:pPr>
            <a:r>
              <a:rPr lang="en" sz="1000"/>
              <a:t>The effect of social support has been established as a powerful adjunct to good (or bad) behavior. The opinion leader can strongly reinforce the message presented in a preventive media communication, thereby reinforcing followers to absorb, consider, and act on the advice provided. It is through the opinion leader that the follower gains confidence and motivation to follow the prevention guidance provided in the media message. </a:t>
            </a:r>
            <a:endParaRPr sz="1000"/>
          </a:p>
          <a:p>
            <a:pPr marL="0" lvl="0" indent="0" algn="l" rtl="0">
              <a:lnSpc>
                <a:spcPct val="115000"/>
              </a:lnSpc>
              <a:spcBef>
                <a:spcPts val="400"/>
              </a:spcBef>
              <a:spcAft>
                <a:spcPts val="0"/>
              </a:spcAft>
              <a:buClr>
                <a:schemeClr val="dk2"/>
              </a:buClr>
              <a:buSzPts val="1100"/>
              <a:buFont typeface="Arial"/>
              <a:buNone/>
            </a:pPr>
            <a:endParaRPr sz="1000"/>
          </a:p>
          <a:p>
            <a:pPr marL="0" lvl="0" indent="0" algn="l" rtl="0">
              <a:spcBef>
                <a:spcPts val="0"/>
              </a:spcBef>
              <a:spcAft>
                <a:spcPts val="0"/>
              </a:spcAft>
              <a:buNone/>
            </a:pPr>
            <a:endParaRPr sz="1000"/>
          </a:p>
        </p:txBody>
      </p:sp>
    </p:spTree>
    <p:extLst>
      <p:ext uri="{BB962C8B-B14F-4D97-AF65-F5344CB8AC3E}">
        <p14:creationId xmlns:p14="http://schemas.microsoft.com/office/powerpoint/2010/main" val="2882893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960e9000e_2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4960e9000e_2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Parental warmth ad</a:t>
            </a:r>
            <a:endParaRPr dirty="0"/>
          </a:p>
        </p:txBody>
      </p:sp>
    </p:spTree>
    <p:extLst>
      <p:ext uri="{BB962C8B-B14F-4D97-AF65-F5344CB8AC3E}">
        <p14:creationId xmlns:p14="http://schemas.microsoft.com/office/powerpoint/2010/main" val="1429920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61255"/>
            <a:ext cx="6169868" cy="3083767"/>
          </a:xfrm>
        </p:spPr>
        <p:txBody>
          <a:bodyPr anchor="b">
            <a:normAutofit/>
          </a:bodyPr>
          <a:lstStyle>
            <a:lvl1pPr algn="l">
              <a:lnSpc>
                <a:spcPct val="80000"/>
              </a:lnSpc>
              <a:defRPr sz="7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3386585"/>
            <a:ext cx="6172200" cy="1371600"/>
          </a:xfrm>
        </p:spPr>
        <p:txBody>
          <a:bodyPr/>
          <a:lstStyle>
            <a:lvl1pPr marL="0" indent="0" algn="l">
              <a:spcBef>
                <a:spcPts val="120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ICUDDR Peru 2019</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8010" y="365125"/>
            <a:ext cx="123444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71550" y="365125"/>
            <a:ext cx="5718498"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ICUDDR Peru 2019</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MY"/>
          </a:p>
        </p:txBody>
      </p:sp>
      <p:sp>
        <p:nvSpPr>
          <p:cNvPr id="5" name="Footer Placeholder 4"/>
          <p:cNvSpPr>
            <a:spLocks noGrp="1"/>
          </p:cNvSpPr>
          <p:nvPr>
            <p:ph type="ftr" sz="quarter" idx="11"/>
          </p:nvPr>
        </p:nvSpPr>
        <p:spPr/>
        <p:txBody>
          <a:bodyPr/>
          <a:lstStyle/>
          <a:p>
            <a:r>
              <a:rPr lang="en-MY"/>
              <a:t>ICUDDR Peru 2019</a:t>
            </a:r>
          </a:p>
        </p:txBody>
      </p:sp>
      <p:sp>
        <p:nvSpPr>
          <p:cNvPr id="6" name="Slide Number Placeholder 5"/>
          <p:cNvSpPr>
            <a:spLocks noGrp="1"/>
          </p:cNvSpPr>
          <p:nvPr>
            <p:ph type="sldNum" sz="quarter" idx="12"/>
          </p:nvPr>
        </p:nvSpPr>
        <p:spPr/>
        <p:txBody>
          <a:bodyPr/>
          <a:lstStyle/>
          <a:p>
            <a:fld id="{2531ADC0-A73B-420A-B764-278675B687E9}" type="slidenum">
              <a:rPr lang="en-MY" smtClean="0"/>
              <a:t>‹#›</a:t>
            </a:fld>
            <a:endParaRPr lang="en-MY"/>
          </a:p>
        </p:txBody>
      </p:sp>
    </p:spTree>
    <p:extLst>
      <p:ext uri="{BB962C8B-B14F-4D97-AF65-F5344CB8AC3E}">
        <p14:creationId xmlns:p14="http://schemas.microsoft.com/office/powerpoint/2010/main" val="4020486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593367"/>
            <a:ext cx="8520600" cy="763600"/>
          </a:xfrm>
          <a:prstGeom prst="rect">
            <a:avLst/>
          </a:prstGeom>
          <a:solidFill>
            <a:schemeClr val="tx1"/>
          </a:solidFill>
        </p:spPr>
        <p:txBody>
          <a:bodyPr spcFirstLastPara="1" wrap="square" lIns="91425" tIns="91425" rIns="91425" bIns="91425" anchor="t" anchorCtr="0"/>
          <a:lstStyle>
            <a:lvl1pPr lvl="0">
              <a:spcBef>
                <a:spcPts val="0"/>
              </a:spcBef>
              <a:spcAft>
                <a:spcPts val="0"/>
              </a:spcAft>
              <a:buSzPts val="3000"/>
              <a:buNone/>
              <a:defRPr b="1">
                <a:latin typeface="Playfair Display"/>
                <a:cs typeface="Playfair Display"/>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21" name="Google Shape;21;p4"/>
          <p:cNvSpPr txBox="1">
            <a:spLocks noGrp="1"/>
          </p:cNvSpPr>
          <p:nvPr>
            <p:ph type="body" idx="1"/>
          </p:nvPr>
        </p:nvSpPr>
        <p:spPr>
          <a:xfrm>
            <a:off x="311700" y="1645433"/>
            <a:ext cx="8520600" cy="444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2" name="Google Shape;22;p4"/>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6197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ICUDDR Peru 2019</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486" y="265176"/>
            <a:ext cx="6172200" cy="3081528"/>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459486" y="3388268"/>
            <a:ext cx="6172200" cy="1371600"/>
          </a:xfrm>
        </p:spPr>
        <p:txBody>
          <a:bodyPr/>
          <a:lstStyle>
            <a:lvl1pPr marL="0" indent="0">
              <a:spcBef>
                <a:spcPts val="120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ICUDDR Peru 2019</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1551" y="1828801"/>
            <a:ext cx="3429000" cy="4348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43449" y="1828801"/>
            <a:ext cx="3429000" cy="4348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ICUDDR Peru 2019</a:t>
            </a:r>
            <a:endParaRPr lang="en-US" dirty="0"/>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73836" y="1627258"/>
            <a:ext cx="3429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73836" y="2373284"/>
            <a:ext cx="3429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45736" y="1627258"/>
            <a:ext cx="3429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45736" y="2373284"/>
            <a:ext cx="3429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ICUDDR Peru 2019</a:t>
            </a:r>
            <a:endParaRPr lang="en-US" dirty="0"/>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ICUDDR Peru 2019</a:t>
            </a:r>
            <a:endParaRPr lang="en-US" dirty="0"/>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ICUDDR Peru 2019</a:t>
            </a:r>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5486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84497" y="457200"/>
            <a:ext cx="2702303" cy="155448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4868" y="685800"/>
            <a:ext cx="4576665"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84497" y="2101850"/>
            <a:ext cx="2702303" cy="1828800"/>
          </a:xfrm>
        </p:spPr>
        <p:txBody>
          <a:bodyPr/>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ICUDDR Peru 2019</a:t>
            </a:r>
            <a:endParaRPr lang="en-US" dirty="0"/>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0" y="0"/>
            <a:ext cx="5486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87034" y="457200"/>
            <a:ext cx="2702052" cy="155448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1"/>
            <a:ext cx="54864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87034" y="2101850"/>
            <a:ext cx="2702052" cy="182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1550" y="362303"/>
            <a:ext cx="7200900" cy="10699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71550" y="1828800"/>
            <a:ext cx="7200900" cy="43481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7200" y="6385492"/>
            <a:ext cx="4574286" cy="228600"/>
          </a:xfrm>
          <a:prstGeom prst="rect">
            <a:avLst/>
          </a:prstGeom>
        </p:spPr>
        <p:txBody>
          <a:bodyPr vert="horz" lIns="91440" tIns="45720" rIns="91440" bIns="45720" rtlCol="0" anchor="ctr"/>
          <a:lstStyle>
            <a:lvl1pPr algn="l">
              <a:defRPr sz="1100">
                <a:solidFill>
                  <a:schemeClr val="accent1"/>
                </a:solidFill>
              </a:defRPr>
            </a:lvl1pPr>
          </a:lstStyle>
          <a:p>
            <a:r>
              <a:rPr lang="en-US"/>
              <a:t>ICUDDR Peru 2019</a:t>
            </a:r>
            <a:endParaRPr lang="en-US" dirty="0"/>
          </a:p>
        </p:txBody>
      </p:sp>
      <p:sp>
        <p:nvSpPr>
          <p:cNvPr id="4" name="Date Placeholder 3"/>
          <p:cNvSpPr>
            <a:spLocks noGrp="1"/>
          </p:cNvSpPr>
          <p:nvPr>
            <p:ph type="dt" sz="half" idx="2"/>
          </p:nvPr>
        </p:nvSpPr>
        <p:spPr>
          <a:xfrm>
            <a:off x="7064440" y="6385492"/>
            <a:ext cx="736535" cy="228600"/>
          </a:xfrm>
          <a:prstGeom prst="rect">
            <a:avLst/>
          </a:prstGeom>
        </p:spPr>
        <p:txBody>
          <a:bodyPr vert="horz" lIns="91440" tIns="45720" rIns="91440" bIns="45720" rtlCol="0" anchor="ctr"/>
          <a:lstStyle>
            <a:lvl1pPr algn="r">
              <a:defRPr sz="1100">
                <a:solidFill>
                  <a:schemeClr val="accent1"/>
                </a:solidFill>
              </a:defRPr>
            </a:lvl1pPr>
          </a:lstStyle>
          <a:p>
            <a:endParaRPr lang="en-US" dirty="0"/>
          </a:p>
        </p:txBody>
      </p:sp>
      <p:sp>
        <p:nvSpPr>
          <p:cNvPr id="6" name="Slide Number Placeholder 5"/>
          <p:cNvSpPr>
            <a:spLocks noGrp="1"/>
          </p:cNvSpPr>
          <p:nvPr>
            <p:ph type="sldNum" sz="quarter" idx="4"/>
          </p:nvPr>
        </p:nvSpPr>
        <p:spPr>
          <a:xfrm>
            <a:off x="8065149" y="6385492"/>
            <a:ext cx="621651" cy="228600"/>
          </a:xfrm>
          <a:prstGeom prst="rect">
            <a:avLst/>
          </a:prstGeom>
        </p:spPr>
        <p:txBody>
          <a:bodyPr vert="horz" lIns="91440" tIns="45720" rIns="91440" bIns="45720" rtlCol="0" anchor="ctr"/>
          <a:lstStyle>
            <a:lvl1pPr algn="r">
              <a:defRPr sz="1100">
                <a:solidFill>
                  <a:schemeClr val="accent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accent1"/>
        </a:buClr>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William.crano@cgu.edu" TargetMode="Externa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6.jpg"/><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6.jpg"/><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hyperlink" Target="https://drugfree.org/resources/" TargetMode="Externa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hyperlink" Target="https://drugfree.org/resource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rugfree.org/resources/"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9.jpg"/><Relationship Id="rId4" Type="http://schemas.openxmlformats.org/officeDocument/2006/relationships/hyperlink" Target="https://drugfree.org/resources/"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61255"/>
            <a:ext cx="8686800" cy="316774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ctr"/>
            <a:r>
              <a:rPr lang="en-US" sz="4800" dirty="0">
                <a:solidFill>
                  <a:schemeClr val="accent4"/>
                </a:solidFill>
              </a:rPr>
              <a:t>Creating Persuasive Evidence-Based, Anti-Substance Use</a:t>
            </a:r>
            <a:br>
              <a:rPr lang="en-US" sz="4800" dirty="0">
                <a:solidFill>
                  <a:schemeClr val="accent4"/>
                </a:solidFill>
              </a:rPr>
            </a:br>
            <a:r>
              <a:rPr lang="en-US" sz="4800" dirty="0">
                <a:solidFill>
                  <a:schemeClr val="accent4"/>
                </a:solidFill>
              </a:rPr>
              <a:t> Media Messages</a:t>
            </a:r>
            <a:br>
              <a:rPr lang="en-US" sz="4400" dirty="0"/>
            </a:br>
            <a:br>
              <a:rPr lang="en-US" sz="4400" dirty="0"/>
            </a:br>
            <a:endParaRPr lang="en-US" sz="4400" dirty="0"/>
          </a:p>
        </p:txBody>
      </p:sp>
      <p:sp>
        <p:nvSpPr>
          <p:cNvPr id="3" name="Subtitle 2"/>
          <p:cNvSpPr>
            <a:spLocks noGrp="1"/>
          </p:cNvSpPr>
          <p:nvPr>
            <p:ph type="subTitle" idx="1"/>
          </p:nvPr>
        </p:nvSpPr>
        <p:spPr>
          <a:xfrm>
            <a:off x="2476095" y="4219010"/>
            <a:ext cx="6319285" cy="2342109"/>
          </a:xfrm>
        </p:spPr>
        <p:txBody>
          <a:bodyPr>
            <a:noAutofit/>
          </a:bodyPr>
          <a:lstStyle/>
          <a:p>
            <a:pPr algn="r">
              <a:lnSpc>
                <a:spcPct val="50000"/>
              </a:lnSpc>
            </a:pPr>
            <a:endParaRPr lang="en-US" sz="1800" dirty="0"/>
          </a:p>
          <a:p>
            <a:pPr algn="r">
              <a:lnSpc>
                <a:spcPct val="50000"/>
              </a:lnSpc>
            </a:pPr>
            <a:endParaRPr lang="en-US" sz="1800" dirty="0"/>
          </a:p>
          <a:p>
            <a:pPr algn="r">
              <a:lnSpc>
                <a:spcPct val="50000"/>
              </a:lnSpc>
            </a:pPr>
            <a:r>
              <a:rPr lang="en-US" sz="1800" dirty="0"/>
              <a:t>William D. Crano, PhD</a:t>
            </a:r>
          </a:p>
          <a:p>
            <a:pPr algn="r">
              <a:lnSpc>
                <a:spcPct val="50000"/>
              </a:lnSpc>
            </a:pPr>
            <a:r>
              <a:rPr lang="en-US" sz="1800" dirty="0"/>
              <a:t>Professor of Psychology &amp; Director,</a:t>
            </a:r>
          </a:p>
          <a:p>
            <a:pPr algn="r">
              <a:lnSpc>
                <a:spcPct val="50000"/>
              </a:lnSpc>
            </a:pPr>
            <a:r>
              <a:rPr lang="en-US" sz="1800" dirty="0"/>
              <a:t>Health Psychology and Prevention Science Institute</a:t>
            </a:r>
          </a:p>
          <a:p>
            <a:pPr algn="r">
              <a:lnSpc>
                <a:spcPct val="50000"/>
              </a:lnSpc>
            </a:pPr>
            <a:r>
              <a:rPr lang="en-US" sz="1800" dirty="0"/>
              <a:t>Claremont Graduate University</a:t>
            </a:r>
          </a:p>
          <a:p>
            <a:pPr algn="r">
              <a:lnSpc>
                <a:spcPct val="50000"/>
              </a:lnSpc>
            </a:pPr>
            <a:r>
              <a:rPr lang="en-US" sz="1800" dirty="0"/>
              <a:t>Rees Kofi Oduro (Ghana)</a:t>
            </a:r>
          </a:p>
          <a:p>
            <a:pPr algn="r">
              <a:lnSpc>
                <a:spcPct val="50000"/>
              </a:lnSpc>
            </a:pPr>
            <a:r>
              <a:rPr lang="en-US" sz="1800" dirty="0"/>
              <a:t> Portia </a:t>
            </a:r>
            <a:r>
              <a:rPr lang="en-US" sz="1800" dirty="0" err="1"/>
              <a:t>Gaone</a:t>
            </a:r>
            <a:r>
              <a:rPr lang="en-US" sz="1800" dirty="0"/>
              <a:t> </a:t>
            </a:r>
            <a:r>
              <a:rPr lang="en-US" sz="1800" dirty="0" err="1"/>
              <a:t>Diteko</a:t>
            </a:r>
            <a:r>
              <a:rPr lang="en-US" sz="1800" dirty="0"/>
              <a:t> (Botswana) </a:t>
            </a:r>
          </a:p>
        </p:txBody>
      </p:sp>
      <p:pic>
        <p:nvPicPr>
          <p:cNvPr id="10" name="Content Placeholder 4" descr="4d3b1c8e94213743a213c324d884052d.jpg">
            <a:extLst>
              <a:ext uri="{FF2B5EF4-FFF2-40B4-BE49-F238E27FC236}">
                <a16:creationId xmlns:a16="http://schemas.microsoft.com/office/drawing/2014/main" id="{874337B8-8E64-D04F-923D-0EBD384BE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494" y="2521589"/>
            <a:ext cx="1723836" cy="2417967"/>
          </a:xfrm>
          <a:prstGeom prst="rect">
            <a:avLst/>
          </a:prstGeom>
        </p:spPr>
      </p:pic>
      <p:pic>
        <p:nvPicPr>
          <p:cNvPr id="11" name="Picture 2">
            <a:extLst>
              <a:ext uri="{FF2B5EF4-FFF2-40B4-BE49-F238E27FC236}">
                <a16:creationId xmlns:a16="http://schemas.microsoft.com/office/drawing/2014/main" id="{72A5D89F-44BA-084D-B86A-6796A81348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2203" y="2182779"/>
            <a:ext cx="2082294" cy="29452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a:extLst>
              <a:ext uri="{FF2B5EF4-FFF2-40B4-BE49-F238E27FC236}">
                <a16:creationId xmlns:a16="http://schemas.microsoft.com/office/drawing/2014/main" id="{BE5DCEA2-9EDF-C144-994C-0BCCC586BB6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0033519">
            <a:off x="1290623" y="4473133"/>
            <a:ext cx="1763857" cy="19856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Content Placeholder 3">
            <a:extLst>
              <a:ext uri="{FF2B5EF4-FFF2-40B4-BE49-F238E27FC236}">
                <a16:creationId xmlns:a16="http://schemas.microsoft.com/office/drawing/2014/main" id="{F6D7832C-95D0-8146-AD07-32C5DEAAA10A}"/>
              </a:ext>
            </a:extLst>
          </p:cNvPr>
          <p:cNvPicPr>
            <a:picLocks noChangeAspect="1"/>
          </p:cNvPicPr>
          <p:nvPr/>
        </p:nvPicPr>
        <p:blipFill>
          <a:blip r:embed="rId6"/>
          <a:stretch>
            <a:fillRect/>
          </a:stretch>
        </p:blipFill>
        <p:spPr>
          <a:xfrm rot="20841985">
            <a:off x="4325412" y="2556374"/>
            <a:ext cx="1628871" cy="2036089"/>
          </a:xfrm>
          <a:prstGeom prst="rect">
            <a:avLst/>
          </a:prstGeom>
        </p:spPr>
      </p:pic>
      <p:pic>
        <p:nvPicPr>
          <p:cNvPr id="16" name="Picture 15">
            <a:extLst>
              <a:ext uri="{FF2B5EF4-FFF2-40B4-BE49-F238E27FC236}">
                <a16:creationId xmlns:a16="http://schemas.microsoft.com/office/drawing/2014/main" id="{D4CB8DDD-96D0-1A44-90AD-D0D839BC5867}"/>
              </a:ext>
            </a:extLst>
          </p:cNvPr>
          <p:cNvPicPr>
            <a:picLocks noChangeAspect="1"/>
          </p:cNvPicPr>
          <p:nvPr/>
        </p:nvPicPr>
        <p:blipFill>
          <a:blip r:embed="rId7"/>
          <a:stretch>
            <a:fillRect/>
          </a:stretch>
        </p:blipFill>
        <p:spPr>
          <a:xfrm>
            <a:off x="5971301" y="2472086"/>
            <a:ext cx="2220199" cy="1663005"/>
          </a:xfrm>
          <a:prstGeom prst="rect">
            <a:avLst/>
          </a:prstGeom>
        </p:spPr>
      </p:pic>
    </p:spTree>
    <p:extLst>
      <p:ext uri="{BB962C8B-B14F-4D97-AF65-F5344CB8AC3E}">
        <p14:creationId xmlns:p14="http://schemas.microsoft.com/office/powerpoint/2010/main" val="255499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D6AD-EA0A-814A-8B72-C6164CB7B78D}"/>
              </a:ext>
            </a:extLst>
          </p:cNvPr>
          <p:cNvSpPr>
            <a:spLocks noGrp="1"/>
          </p:cNvSpPr>
          <p:nvPr>
            <p:ph type="title"/>
          </p:nvPr>
        </p:nvSpPr>
        <p:spPr>
          <a:xfrm>
            <a:off x="457200" y="362303"/>
            <a:ext cx="7715250" cy="565349"/>
          </a:xfrm>
        </p:spPr>
        <p:txBody>
          <a:bodyPr/>
          <a:lstStyle/>
          <a:p>
            <a:r>
              <a:rPr lang="en-US" dirty="0"/>
              <a:t>More specifics…</a:t>
            </a:r>
          </a:p>
        </p:txBody>
      </p:sp>
      <p:sp>
        <p:nvSpPr>
          <p:cNvPr id="3" name="Content Placeholder 2">
            <a:extLst>
              <a:ext uri="{FF2B5EF4-FFF2-40B4-BE49-F238E27FC236}">
                <a16:creationId xmlns:a16="http://schemas.microsoft.com/office/drawing/2014/main" id="{818CAB96-8031-F145-A97E-5635625E0D47}"/>
              </a:ext>
            </a:extLst>
          </p:cNvPr>
          <p:cNvSpPr>
            <a:spLocks noGrp="1"/>
          </p:cNvSpPr>
          <p:nvPr>
            <p:ph idx="1"/>
          </p:nvPr>
        </p:nvSpPr>
        <p:spPr>
          <a:xfrm>
            <a:off x="457200" y="927652"/>
            <a:ext cx="7715250" cy="5249311"/>
          </a:xfrm>
        </p:spPr>
        <p:txBody>
          <a:bodyPr/>
          <a:lstStyle/>
          <a:p>
            <a:r>
              <a:rPr lang="en-US" sz="2800" dirty="0">
                <a:solidFill>
                  <a:schemeClr val="accent1"/>
                </a:solidFill>
                <a:latin typeface="Georgia (Body)"/>
                <a:cs typeface="Georgia (Body)"/>
              </a:rPr>
              <a:t>Do not over-promise or over-threaten: </a:t>
            </a:r>
          </a:p>
          <a:p>
            <a:pPr lvl="1"/>
            <a:r>
              <a:rPr lang="en-US" sz="2600" dirty="0">
                <a:solidFill>
                  <a:schemeClr val="accent4"/>
                </a:solidFill>
                <a:latin typeface="Georgia (Body)"/>
                <a:cs typeface="Georgia (Body)"/>
              </a:rPr>
              <a:t>Fear arousing ads </a:t>
            </a:r>
            <a:r>
              <a:rPr lang="en-US" sz="2600" dirty="0">
                <a:latin typeface="Georgia (Body)"/>
                <a:cs typeface="Georgia (Body)"/>
              </a:rPr>
              <a:t>usually fail </a:t>
            </a:r>
            <a:r>
              <a:rPr lang="mr-IN" sz="2600" dirty="0">
                <a:latin typeface="Georgia (Body)"/>
                <a:cs typeface="Georgia (Body)"/>
              </a:rPr>
              <a:t>–</a:t>
            </a:r>
            <a:r>
              <a:rPr lang="en-US" sz="2600" dirty="0">
                <a:latin typeface="Georgia (Body)"/>
                <a:cs typeface="Georgia (Body)"/>
              </a:rPr>
              <a:t> Avoid them </a:t>
            </a:r>
          </a:p>
          <a:p>
            <a:pPr lvl="1"/>
            <a:r>
              <a:rPr lang="en-US" sz="2600" dirty="0">
                <a:solidFill>
                  <a:schemeClr val="accent4"/>
                </a:solidFill>
                <a:latin typeface="Georgia (Body)"/>
                <a:cs typeface="Georgia (Body)"/>
              </a:rPr>
              <a:t>Unbelievable ads </a:t>
            </a:r>
            <a:r>
              <a:rPr lang="en-US" sz="2600" dirty="0">
                <a:latin typeface="Georgia (Body)"/>
                <a:cs typeface="Georgia (Body)"/>
              </a:rPr>
              <a:t>usually fail </a:t>
            </a:r>
            <a:r>
              <a:rPr lang="mr-IN" sz="2600" dirty="0">
                <a:latin typeface="Georgia (Body)"/>
                <a:cs typeface="Georgia (Body)"/>
              </a:rPr>
              <a:t>–</a:t>
            </a:r>
            <a:r>
              <a:rPr lang="en-US" sz="2600" dirty="0">
                <a:latin typeface="Georgia (Body)"/>
                <a:cs typeface="Georgia (Body)"/>
              </a:rPr>
              <a:t> Avoid them </a:t>
            </a:r>
          </a:p>
          <a:p>
            <a:pPr lvl="1"/>
            <a:r>
              <a:rPr lang="en-US" sz="2600" dirty="0">
                <a:solidFill>
                  <a:schemeClr val="accent4"/>
                </a:solidFill>
                <a:latin typeface="Georgia (Body)"/>
                <a:cs typeface="Georgia (Body)"/>
              </a:rPr>
              <a:t>Exaggerated ads</a:t>
            </a:r>
            <a:r>
              <a:rPr lang="en-US" sz="2600" dirty="0">
                <a:latin typeface="Georgia (Body)"/>
                <a:cs typeface="Georgia (Body)"/>
              </a:rPr>
              <a:t> usually fail </a:t>
            </a:r>
            <a:r>
              <a:rPr lang="mr-IN" sz="2600" dirty="0">
                <a:latin typeface="Georgia (Body)"/>
                <a:cs typeface="Georgia (Body)"/>
              </a:rPr>
              <a:t>–</a:t>
            </a:r>
            <a:r>
              <a:rPr lang="en-US" sz="2600" dirty="0">
                <a:latin typeface="Georgia (Body)"/>
                <a:cs typeface="Georgia (Body)"/>
              </a:rPr>
              <a:t> Avoid them</a:t>
            </a:r>
          </a:p>
          <a:p>
            <a:pPr lvl="1"/>
            <a:r>
              <a:rPr lang="en-US" sz="2600" dirty="0">
                <a:solidFill>
                  <a:schemeClr val="accent4"/>
                </a:solidFill>
                <a:latin typeface="Georgia (Body)"/>
                <a:cs typeface="Georgia (Body)"/>
              </a:rPr>
              <a:t>Whimsical ads </a:t>
            </a:r>
            <a:r>
              <a:rPr lang="en-US" sz="2600" dirty="0">
                <a:latin typeface="Georgia (Body)"/>
                <a:cs typeface="Georgia (Body)"/>
              </a:rPr>
              <a:t>usually fail </a:t>
            </a:r>
            <a:r>
              <a:rPr lang="mr-IN" sz="2600" dirty="0">
                <a:latin typeface="Georgia (Body)"/>
                <a:cs typeface="Georgia (Body)"/>
              </a:rPr>
              <a:t>–</a:t>
            </a:r>
            <a:r>
              <a:rPr lang="en-US" sz="2600" dirty="0">
                <a:latin typeface="Georgia (Body)"/>
                <a:cs typeface="Georgia (Body)"/>
              </a:rPr>
              <a:t> Avoid them</a:t>
            </a:r>
          </a:p>
          <a:p>
            <a:pPr lvl="1"/>
            <a:r>
              <a:rPr lang="en-US" sz="2600" dirty="0">
                <a:latin typeface="Georgia (Body)"/>
                <a:cs typeface="Georgia (Body)"/>
              </a:rPr>
              <a:t>Current failures result in  future failures by reinforcing resistance </a:t>
            </a:r>
          </a:p>
          <a:p>
            <a:pPr lvl="1"/>
            <a:r>
              <a:rPr lang="en-US" sz="2800" dirty="0">
                <a:latin typeface="Georgia (Body)"/>
                <a:cs typeface="Georgia (Body)"/>
              </a:rPr>
              <a:t>For youth campaigns, </a:t>
            </a:r>
            <a:r>
              <a:rPr lang="en-US" sz="2800" dirty="0">
                <a:solidFill>
                  <a:srgbClr val="07CB98"/>
                </a:solidFill>
                <a:latin typeface="Georgia (Body)"/>
                <a:cs typeface="Georgia (Body)"/>
              </a:rPr>
              <a:t>involve parents as opinion leaders</a:t>
            </a:r>
            <a:r>
              <a:rPr lang="en-US" sz="2800" dirty="0">
                <a:latin typeface="Georgia (Body)"/>
                <a:cs typeface="Georgia (Body)"/>
              </a:rPr>
              <a:t>, if possible</a:t>
            </a:r>
          </a:p>
          <a:p>
            <a:r>
              <a:rPr lang="en-US" sz="2800" dirty="0">
                <a:solidFill>
                  <a:srgbClr val="07CB98"/>
                </a:solidFill>
                <a:latin typeface="Georgia (Body)"/>
                <a:cs typeface="Georgia (Body)"/>
              </a:rPr>
              <a:t>If not possible, make it possible</a:t>
            </a:r>
          </a:p>
          <a:p>
            <a:endParaRPr lang="en-US" dirty="0"/>
          </a:p>
        </p:txBody>
      </p:sp>
      <p:sp>
        <p:nvSpPr>
          <p:cNvPr id="4" name="Footer Placeholder 3">
            <a:extLst>
              <a:ext uri="{FF2B5EF4-FFF2-40B4-BE49-F238E27FC236}">
                <a16:creationId xmlns:a16="http://schemas.microsoft.com/office/drawing/2014/main" id="{0D344D3D-65DE-EF4D-AC00-4A82093A319E}"/>
              </a:ext>
            </a:extLst>
          </p:cNvPr>
          <p:cNvSpPr>
            <a:spLocks noGrp="1"/>
          </p:cNvSpPr>
          <p:nvPr>
            <p:ph type="ftr" sz="quarter" idx="11"/>
          </p:nvPr>
        </p:nvSpPr>
        <p:spPr/>
        <p:txBody>
          <a:bodyPr/>
          <a:lstStyle/>
          <a:p>
            <a:r>
              <a:rPr lang="en-US"/>
              <a:t>ICUDDR Peru 2019</a:t>
            </a:r>
            <a:endParaRPr lang="en-US" dirty="0"/>
          </a:p>
        </p:txBody>
      </p:sp>
    </p:spTree>
    <p:extLst>
      <p:ext uri="{BB962C8B-B14F-4D97-AF65-F5344CB8AC3E}">
        <p14:creationId xmlns:p14="http://schemas.microsoft.com/office/powerpoint/2010/main" val="36170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11D5-1298-DC4A-8CC1-0174A7243059}"/>
              </a:ext>
            </a:extLst>
          </p:cNvPr>
          <p:cNvSpPr>
            <a:spLocks noGrp="1"/>
          </p:cNvSpPr>
          <p:nvPr>
            <p:ph type="title"/>
          </p:nvPr>
        </p:nvSpPr>
        <p:spPr>
          <a:xfrm>
            <a:off x="296883" y="362303"/>
            <a:ext cx="8079091" cy="1069940"/>
          </a:xfrm>
        </p:spPr>
        <p:txBody>
          <a:bodyPr>
            <a:noAutofit/>
          </a:bodyPr>
          <a:lstStyle/>
          <a:p>
            <a:r>
              <a:rPr lang="en-US" sz="2800" dirty="0"/>
              <a:t>In Claremont Graduate University’s Advanced Certificate in Media-Based Prevention (2018), we taught these principles</a:t>
            </a:r>
          </a:p>
        </p:txBody>
      </p:sp>
      <p:sp>
        <p:nvSpPr>
          <p:cNvPr id="3" name="Content Placeholder 2">
            <a:extLst>
              <a:ext uri="{FF2B5EF4-FFF2-40B4-BE49-F238E27FC236}">
                <a16:creationId xmlns:a16="http://schemas.microsoft.com/office/drawing/2014/main" id="{D6CE6A80-B400-5D4D-A660-07BB8AACB516}"/>
              </a:ext>
            </a:extLst>
          </p:cNvPr>
          <p:cNvSpPr>
            <a:spLocks noGrp="1"/>
          </p:cNvSpPr>
          <p:nvPr>
            <p:ph idx="1"/>
          </p:nvPr>
        </p:nvSpPr>
        <p:spPr>
          <a:xfrm>
            <a:off x="406403" y="1821667"/>
            <a:ext cx="8280397" cy="4348163"/>
          </a:xfrm>
        </p:spPr>
        <p:txBody>
          <a:bodyPr/>
          <a:lstStyle/>
          <a:p>
            <a:r>
              <a:rPr lang="en-US" sz="3200" dirty="0"/>
              <a:t>Claremont faculty (Prevention Science, Social Psychology, Health Communication)</a:t>
            </a:r>
          </a:p>
          <a:p>
            <a:r>
              <a:rPr lang="en-US" sz="3200" dirty="0"/>
              <a:t>3-Weeks at CGU </a:t>
            </a:r>
            <a:r>
              <a:rPr lang="mr-IN" sz="3200" dirty="0"/>
              <a:t>–</a:t>
            </a:r>
            <a:r>
              <a:rPr lang="en-US" sz="3200" dirty="0"/>
              <a:t> 3 intensive courses</a:t>
            </a:r>
          </a:p>
          <a:p>
            <a:r>
              <a:rPr lang="en-US" sz="3200" dirty="0"/>
              <a:t>3-Month Distance Course (UPC-I Media)</a:t>
            </a:r>
          </a:p>
          <a:p>
            <a:r>
              <a:rPr lang="en-US" sz="3200" dirty="0"/>
              <a:t>Practicum</a:t>
            </a:r>
          </a:p>
          <a:p>
            <a:endParaRPr lang="en-US" dirty="0"/>
          </a:p>
        </p:txBody>
      </p:sp>
      <p:sp>
        <p:nvSpPr>
          <p:cNvPr id="4" name="Footer Placeholder 3">
            <a:extLst>
              <a:ext uri="{FF2B5EF4-FFF2-40B4-BE49-F238E27FC236}">
                <a16:creationId xmlns:a16="http://schemas.microsoft.com/office/drawing/2014/main" id="{6464B3D5-6518-C746-B37B-1F890D1CF6C0}"/>
              </a:ext>
            </a:extLst>
          </p:cNvPr>
          <p:cNvSpPr>
            <a:spLocks noGrp="1"/>
          </p:cNvSpPr>
          <p:nvPr>
            <p:ph type="ftr" sz="quarter" idx="11"/>
          </p:nvPr>
        </p:nvSpPr>
        <p:spPr/>
        <p:txBody>
          <a:bodyPr/>
          <a:lstStyle/>
          <a:p>
            <a:r>
              <a:rPr lang="en-US"/>
              <a:t>ICUDDR Peru 2019</a:t>
            </a:r>
            <a:endParaRPr lang="en-US" dirty="0"/>
          </a:p>
        </p:txBody>
      </p:sp>
      <p:sp>
        <p:nvSpPr>
          <p:cNvPr id="6" name="TextBox 5">
            <a:extLst>
              <a:ext uri="{FF2B5EF4-FFF2-40B4-BE49-F238E27FC236}">
                <a16:creationId xmlns:a16="http://schemas.microsoft.com/office/drawing/2014/main" id="{29F7A9B0-9C6C-DE4E-BA3A-9129632890EC}"/>
              </a:ext>
            </a:extLst>
          </p:cNvPr>
          <p:cNvSpPr txBox="1"/>
          <p:nvPr/>
        </p:nvSpPr>
        <p:spPr>
          <a:xfrm>
            <a:off x="678873" y="5985164"/>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0DF203C8-ACA2-AB4D-A3DD-371123A6B3A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91368" y="4393870"/>
            <a:ext cx="4366336" cy="2334243"/>
          </a:xfrm>
          <a:prstGeom prst="rect">
            <a:avLst/>
          </a:prstGeom>
          <a:noFill/>
          <a:ln>
            <a:noFill/>
          </a:ln>
        </p:spPr>
      </p:pic>
    </p:spTree>
    <p:extLst>
      <p:ext uri="{BB962C8B-B14F-4D97-AF65-F5344CB8AC3E}">
        <p14:creationId xmlns:p14="http://schemas.microsoft.com/office/powerpoint/2010/main" val="53946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45" y="275109"/>
            <a:ext cx="9019309" cy="2925289"/>
          </a:xfrm>
        </p:spPr>
        <p:txBody>
          <a:bodyPr>
            <a:normAutofit fontScale="90000"/>
          </a:bodyPr>
          <a:lstStyle/>
          <a:p>
            <a:pPr algn="ctr"/>
            <a:br>
              <a:rPr lang="en-US" dirty="0"/>
            </a:br>
            <a:br>
              <a:rPr lang="en-US" dirty="0"/>
            </a:br>
            <a:br>
              <a:rPr lang="en-US" dirty="0"/>
            </a:br>
            <a:br>
              <a:rPr lang="en-US" sz="4900" dirty="0"/>
            </a:br>
            <a:r>
              <a:rPr lang="en-US" sz="4000" dirty="0"/>
              <a:t>And now you will hear from our 2018</a:t>
            </a:r>
            <a:br>
              <a:rPr lang="en-US" sz="4000" dirty="0"/>
            </a:br>
            <a:br>
              <a:rPr lang="en-US" sz="4000" dirty="0"/>
            </a:br>
            <a:r>
              <a:rPr lang="en-US" sz="4000" dirty="0">
                <a:solidFill>
                  <a:schemeClr val="accent1"/>
                </a:solidFill>
              </a:rPr>
              <a:t>Claremont Graduate University </a:t>
            </a:r>
            <a:br>
              <a:rPr lang="en-US" sz="4000" dirty="0">
                <a:solidFill>
                  <a:schemeClr val="accent1"/>
                </a:solidFill>
              </a:rPr>
            </a:br>
            <a:r>
              <a:rPr lang="en-US" sz="4000" dirty="0">
                <a:solidFill>
                  <a:schemeClr val="accent1"/>
                </a:solidFill>
              </a:rPr>
              <a:t>Advanced Certificate Graduates</a:t>
            </a:r>
            <a:br>
              <a:rPr lang="en-US" sz="4000" dirty="0">
                <a:solidFill>
                  <a:schemeClr val="accent1"/>
                </a:solidFill>
              </a:rPr>
            </a:br>
            <a:br>
              <a:rPr lang="en-US" sz="4000" dirty="0">
                <a:solidFill>
                  <a:schemeClr val="accent1"/>
                </a:solidFill>
              </a:rPr>
            </a:br>
            <a:r>
              <a:rPr lang="en-US" sz="4000" dirty="0"/>
              <a:t>from Botswana and Ghana</a:t>
            </a:r>
          </a:p>
        </p:txBody>
      </p:sp>
      <p:sp>
        <p:nvSpPr>
          <p:cNvPr id="3" name="Content Placeholder 2"/>
          <p:cNvSpPr>
            <a:spLocks noGrp="1"/>
          </p:cNvSpPr>
          <p:nvPr>
            <p:ph type="subTitle" idx="1"/>
          </p:nvPr>
        </p:nvSpPr>
        <p:spPr>
          <a:xfrm>
            <a:off x="4184073" y="5427375"/>
            <a:ext cx="4897580" cy="1430625"/>
          </a:xfrm>
        </p:spPr>
        <p:txBody>
          <a:bodyPr>
            <a:normAutofit/>
          </a:bodyPr>
          <a:lstStyle/>
          <a:p>
            <a:pPr marL="114300" indent="0">
              <a:buNone/>
            </a:pPr>
            <a:endParaRPr lang="en-US" dirty="0"/>
          </a:p>
          <a:p>
            <a:pPr marL="114300" indent="0">
              <a:buNone/>
            </a:pPr>
            <a:endParaRPr lang="en-US" dirty="0"/>
          </a:p>
          <a:p>
            <a:pPr marL="114300" indent="0" algn="r">
              <a:buNone/>
            </a:pPr>
            <a:endParaRPr lang="en-US" sz="8600" dirty="0">
              <a:solidFill>
                <a:schemeClr val="accent4"/>
              </a:solidFill>
              <a:hlinkClick r:id="rId2">
                <a:extLst>
                  <a:ext uri="{A12FA001-AC4F-418D-AE19-62706E023703}">
                    <ahyp:hlinkClr xmlns:ahyp="http://schemas.microsoft.com/office/drawing/2018/hyperlinkcolor" val="tx"/>
                  </a:ext>
                </a:extLst>
              </a:hlinkClick>
            </a:endParaRPr>
          </a:p>
          <a:p>
            <a:pPr marL="114300" indent="0">
              <a:buNone/>
            </a:pPr>
            <a:endParaRPr lang="en-US" sz="7200" dirty="0">
              <a:solidFill>
                <a:schemeClr val="accent4"/>
              </a:solidFill>
              <a:hlinkClick r:id="rId2">
                <a:extLst>
                  <a:ext uri="{A12FA001-AC4F-418D-AE19-62706E023703}">
                    <ahyp:hlinkClr xmlns:ahyp="http://schemas.microsoft.com/office/drawing/2018/hyperlinkcolor" val="tx"/>
                  </a:ext>
                </a:extLst>
              </a:hlinkClick>
            </a:endParaRPr>
          </a:p>
          <a:p>
            <a:pPr marL="114300" indent="0">
              <a:buNone/>
            </a:pPr>
            <a:endParaRPr lang="en-US" dirty="0">
              <a:hlinkClick r:id="rId2">
                <a:extLst>
                  <a:ext uri="{A12FA001-AC4F-418D-AE19-62706E023703}">
                    <ahyp:hlinkClr xmlns:ahyp="http://schemas.microsoft.com/office/drawing/2018/hyperlinkcolor" val="tx"/>
                  </a:ext>
                </a:extLst>
              </a:hlinkClick>
            </a:endParaRPr>
          </a:p>
          <a:p>
            <a:pPr marL="114300" indent="0">
              <a:buNone/>
            </a:pPr>
            <a:endParaRPr lang="en-US" dirty="0">
              <a:hlinkClick r:id="rId2">
                <a:extLst>
                  <a:ext uri="{A12FA001-AC4F-418D-AE19-62706E023703}">
                    <ahyp:hlinkClr xmlns:ahyp="http://schemas.microsoft.com/office/drawing/2018/hyperlinkcolor" val="tx"/>
                  </a:ext>
                </a:extLst>
              </a:hlinkClick>
            </a:endParaRPr>
          </a:p>
          <a:p>
            <a:pPr marL="114300" indent="0">
              <a:buNone/>
            </a:pPr>
            <a:endParaRPr lang="en-US" dirty="0">
              <a:hlinkClick r:id="rId2">
                <a:extLst>
                  <a:ext uri="{A12FA001-AC4F-418D-AE19-62706E023703}">
                    <ahyp:hlinkClr xmlns:ahyp="http://schemas.microsoft.com/office/drawing/2018/hyperlinkcolor" val="tx"/>
                  </a:ext>
                </a:extLst>
              </a:hlinkClick>
            </a:endParaRPr>
          </a:p>
          <a:p>
            <a:pPr marL="114300" indent="0">
              <a:buNone/>
            </a:pPr>
            <a:endParaRPr lang="en-US" dirty="0"/>
          </a:p>
        </p:txBody>
      </p:sp>
      <p:pic>
        <p:nvPicPr>
          <p:cNvPr id="12" name="Picture 11">
            <a:extLst>
              <a:ext uri="{FF2B5EF4-FFF2-40B4-BE49-F238E27FC236}">
                <a16:creationId xmlns:a16="http://schemas.microsoft.com/office/drawing/2014/main" id="{C49F272C-D9BA-7245-A600-E08F2C4F026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67053" y="3277256"/>
            <a:ext cx="2514600" cy="2275205"/>
          </a:xfrm>
          <a:prstGeom prst="rect">
            <a:avLst/>
          </a:prstGeom>
          <a:noFill/>
          <a:ln>
            <a:noFill/>
          </a:ln>
          <a:extLst>
            <a:ext uri="{FAA26D3D-D897-4be2-8F04-BA451C77F1D7}">
              <ma14:placeholderFlag xmlns:ma14="http://schemas.microsoft.com/office/mac/drawingml/2011/main" xmlns=""/>
            </a:ext>
          </a:extLst>
        </p:spPr>
      </p:pic>
      <p:pic>
        <p:nvPicPr>
          <p:cNvPr id="14" name="Picture 13">
            <a:extLst>
              <a:ext uri="{FF2B5EF4-FFF2-40B4-BE49-F238E27FC236}">
                <a16:creationId xmlns:a16="http://schemas.microsoft.com/office/drawing/2014/main" id="{C6461768-4034-8544-9E32-C547C8CD26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54264" y="4674153"/>
            <a:ext cx="2888671" cy="1820022"/>
          </a:xfrm>
          <a:prstGeom prst="rect">
            <a:avLst/>
          </a:prstGeom>
          <a:noFill/>
          <a:ln>
            <a:noFill/>
          </a:ln>
          <a:extLst>
            <a:ext uri="{FAA26D3D-D897-4be2-8F04-BA451C77F1D7}">
              <ma14:placeholderFlag xmlns:ma14="http://schemas.microsoft.com/office/mac/drawingml/2011/main" xmlns=""/>
            </a:ext>
          </a:extLst>
        </p:spPr>
      </p:pic>
      <p:pic>
        <p:nvPicPr>
          <p:cNvPr id="5" name="Picture 4"/>
          <p:cNvPicPr>
            <a:picLocks noChangeAspect="1"/>
          </p:cNvPicPr>
          <p:nvPr/>
        </p:nvPicPr>
        <p:blipFill>
          <a:blip r:embed="rId5"/>
          <a:stretch>
            <a:fillRect/>
          </a:stretch>
        </p:blipFill>
        <p:spPr>
          <a:xfrm>
            <a:off x="893624" y="3327397"/>
            <a:ext cx="2443321" cy="1832491"/>
          </a:xfrm>
          <a:prstGeom prst="rect">
            <a:avLst/>
          </a:prstGeom>
        </p:spPr>
      </p:pic>
      <p:sp>
        <p:nvSpPr>
          <p:cNvPr id="7" name="TextBox 6"/>
          <p:cNvSpPr txBox="1"/>
          <p:nvPr/>
        </p:nvSpPr>
        <p:spPr>
          <a:xfrm>
            <a:off x="4593557" y="4515814"/>
            <a:ext cx="184666"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3EDADFD8-4DB0-B846-910E-C68893BEC63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20868682">
            <a:off x="2358632" y="4581118"/>
            <a:ext cx="2313828" cy="1777548"/>
          </a:xfrm>
          <a:prstGeom prst="rect">
            <a:avLst/>
          </a:prstGeom>
          <a:noFill/>
          <a:ln>
            <a:noFill/>
          </a:ln>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08305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9EB77E-4F61-7942-902D-2575974A1411}"/>
              </a:ext>
            </a:extLst>
          </p:cNvPr>
          <p:cNvSpPr>
            <a:spLocks noGrp="1"/>
          </p:cNvSpPr>
          <p:nvPr>
            <p:ph type="ftr" sz="quarter" idx="11"/>
          </p:nvPr>
        </p:nvSpPr>
        <p:spPr/>
        <p:txBody>
          <a:bodyPr/>
          <a:lstStyle/>
          <a:p>
            <a:r>
              <a:rPr lang="en-US"/>
              <a:t>ICUDDR Peru 2019</a:t>
            </a:r>
            <a:endParaRPr lang="en-US" dirty="0"/>
          </a:p>
        </p:txBody>
      </p:sp>
      <p:sp>
        <p:nvSpPr>
          <p:cNvPr id="7" name="TextBox 6">
            <a:extLst>
              <a:ext uri="{FF2B5EF4-FFF2-40B4-BE49-F238E27FC236}">
                <a16:creationId xmlns:a16="http://schemas.microsoft.com/office/drawing/2014/main" id="{44EFF827-8B9A-EB45-A938-B66D55D52041}"/>
              </a:ext>
            </a:extLst>
          </p:cNvPr>
          <p:cNvSpPr txBox="1"/>
          <p:nvPr/>
        </p:nvSpPr>
        <p:spPr>
          <a:xfrm>
            <a:off x="1066800" y="4391891"/>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CF3B8478-BFAA-AF40-AE35-F82CAAC0711D}"/>
              </a:ext>
            </a:extLst>
          </p:cNvPr>
          <p:cNvSpPr txBox="1"/>
          <p:nvPr/>
        </p:nvSpPr>
        <p:spPr>
          <a:xfrm>
            <a:off x="7938655" y="4890655"/>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10127F3B-7C1A-E642-836B-014ADD2D7B4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30930" y="4354480"/>
            <a:ext cx="1692540" cy="1887388"/>
          </a:xfrm>
          <a:prstGeom prst="rect">
            <a:avLst/>
          </a:prstGeom>
          <a:noFill/>
          <a:ln>
            <a:noFill/>
          </a:ln>
          <a:extLst>
            <a:ext uri="{FAA26D3D-D897-4be2-8F04-BA451C77F1D7}">
              <ma14:placeholderFlag xmlns:ma14="http://schemas.microsoft.com/office/mac/drawingml/2011/main" xmlns=""/>
            </a:ext>
          </a:extLst>
        </p:spPr>
      </p:pic>
      <p:sp>
        <p:nvSpPr>
          <p:cNvPr id="11" name="TextBox 10">
            <a:extLst>
              <a:ext uri="{FF2B5EF4-FFF2-40B4-BE49-F238E27FC236}">
                <a16:creationId xmlns:a16="http://schemas.microsoft.com/office/drawing/2014/main" id="{8A5887CE-922B-F643-A898-CD0379192ED6}"/>
              </a:ext>
            </a:extLst>
          </p:cNvPr>
          <p:cNvSpPr txBox="1"/>
          <p:nvPr/>
        </p:nvSpPr>
        <p:spPr>
          <a:xfrm>
            <a:off x="5043055" y="5209309"/>
            <a:ext cx="184731"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8A2D21D4-639E-3245-8E48-01A228A4407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21027416">
            <a:off x="5541818" y="3823298"/>
            <a:ext cx="1957280" cy="2249954"/>
          </a:xfrm>
          <a:prstGeom prst="rect">
            <a:avLst/>
          </a:prstGeom>
          <a:noFill/>
          <a:ln>
            <a:noFill/>
          </a:ln>
          <a:extLst>
            <a:ext uri="{FAA26D3D-D897-4be2-8F04-BA451C77F1D7}">
              <ma14:placeholderFlag xmlns:ma14="http://schemas.microsoft.com/office/mac/drawingml/2011/main" xmlns=""/>
            </a:ext>
          </a:extLst>
        </p:spPr>
      </p:pic>
      <p:sp>
        <p:nvSpPr>
          <p:cNvPr id="13" name="TextBox 12">
            <a:extLst>
              <a:ext uri="{FF2B5EF4-FFF2-40B4-BE49-F238E27FC236}">
                <a16:creationId xmlns:a16="http://schemas.microsoft.com/office/drawing/2014/main" id="{9D3D2917-A4BF-FA4A-AA62-99E7D8198453}"/>
              </a:ext>
            </a:extLst>
          </p:cNvPr>
          <p:cNvSpPr txBox="1"/>
          <p:nvPr/>
        </p:nvSpPr>
        <p:spPr>
          <a:xfrm>
            <a:off x="4475018" y="5472545"/>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61DF3CD2-BC63-4049-880D-5C0859CC658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348360">
            <a:off x="4070022" y="5029199"/>
            <a:ext cx="2041258" cy="1719057"/>
          </a:xfrm>
          <a:prstGeom prst="rect">
            <a:avLst/>
          </a:prstGeom>
          <a:noFill/>
          <a:ln>
            <a:noFill/>
          </a:ln>
          <a:extLst>
            <a:ext uri="{FAA26D3D-D897-4be2-8F04-BA451C77F1D7}">
              <ma14:placeholderFlag xmlns:ma14="http://schemas.microsoft.com/office/mac/drawingml/2011/main" xmlns=""/>
            </a:ext>
          </a:extLst>
        </p:spPr>
      </p:pic>
      <p:sp>
        <p:nvSpPr>
          <p:cNvPr id="15" name="TextBox 14">
            <a:extLst>
              <a:ext uri="{FF2B5EF4-FFF2-40B4-BE49-F238E27FC236}">
                <a16:creationId xmlns:a16="http://schemas.microsoft.com/office/drawing/2014/main" id="{4F553E76-255B-234D-8506-658B58703A05}"/>
              </a:ext>
            </a:extLst>
          </p:cNvPr>
          <p:cNvSpPr txBox="1"/>
          <p:nvPr/>
        </p:nvSpPr>
        <p:spPr>
          <a:xfrm>
            <a:off x="3075709" y="5860473"/>
            <a:ext cx="184731" cy="369332"/>
          </a:xfrm>
          <a:prstGeom prst="rect">
            <a:avLst/>
          </a:prstGeom>
          <a:noFill/>
        </p:spPr>
        <p:txBody>
          <a:bodyPr wrap="none" rtlCol="0">
            <a:spAutoFit/>
          </a:bodyPr>
          <a:lstStyle/>
          <a:p>
            <a:endParaRPr lang="en-US" dirty="0"/>
          </a:p>
        </p:txBody>
      </p:sp>
      <p:pic>
        <p:nvPicPr>
          <p:cNvPr id="21" name="Picture 20">
            <a:extLst>
              <a:ext uri="{FF2B5EF4-FFF2-40B4-BE49-F238E27FC236}">
                <a16:creationId xmlns:a16="http://schemas.microsoft.com/office/drawing/2014/main" id="{8C2CE219-CC62-6149-B313-C3CDD556A06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4457" y="111122"/>
            <a:ext cx="7053766" cy="3588328"/>
          </a:xfrm>
          <a:prstGeom prst="rect">
            <a:avLst/>
          </a:prstGeom>
          <a:noFill/>
          <a:ln>
            <a:noFill/>
          </a:ln>
          <a:extLst>
            <a:ext uri="{FAA26D3D-D897-4be2-8F04-BA451C77F1D7}">
              <ma14:placeholderFlag xmlns:ma14="http://schemas.microsoft.com/office/mac/drawingml/2011/main" xmlns=""/>
            </a:ext>
          </a:extLst>
        </p:spPr>
      </p:pic>
      <p:pic>
        <p:nvPicPr>
          <p:cNvPr id="24" name="Picture 23">
            <a:extLst>
              <a:ext uri="{FF2B5EF4-FFF2-40B4-BE49-F238E27FC236}">
                <a16:creationId xmlns:a16="http://schemas.microsoft.com/office/drawing/2014/main" id="{C2EFF29C-F69D-4E41-80D2-C890B71A230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21379007">
            <a:off x="6413215" y="317093"/>
            <a:ext cx="2517698" cy="2068680"/>
          </a:xfrm>
          <a:prstGeom prst="rect">
            <a:avLst/>
          </a:prstGeom>
          <a:noFill/>
          <a:ln>
            <a:noFill/>
          </a:ln>
        </p:spPr>
      </p:pic>
      <p:pic>
        <p:nvPicPr>
          <p:cNvPr id="25" name="Picture 24">
            <a:extLst>
              <a:ext uri="{FF2B5EF4-FFF2-40B4-BE49-F238E27FC236}">
                <a16:creationId xmlns:a16="http://schemas.microsoft.com/office/drawing/2014/main" id="{BA12DB5B-9158-DB45-83B2-4003F0352C6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520235" y="1920529"/>
            <a:ext cx="2303212" cy="1887388"/>
          </a:xfrm>
          <a:prstGeom prst="rect">
            <a:avLst/>
          </a:prstGeom>
          <a:noFill/>
          <a:ln>
            <a:noFill/>
          </a:ln>
          <a:extLst>
            <a:ext uri="{FAA26D3D-D897-4be2-8F04-BA451C77F1D7}">
              <ma14:placeholderFlag xmlns:ma14="http://schemas.microsoft.com/office/mac/drawingml/2011/main" xmlns=""/>
            </a:ext>
          </a:extLst>
        </p:spPr>
      </p:pic>
      <p:pic>
        <p:nvPicPr>
          <p:cNvPr id="27" name="Picture 26">
            <a:extLst>
              <a:ext uri="{FF2B5EF4-FFF2-40B4-BE49-F238E27FC236}">
                <a16:creationId xmlns:a16="http://schemas.microsoft.com/office/drawing/2014/main" id="{8E2B46B5-C378-B141-81E7-92A8CF08642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701558" y="2690918"/>
            <a:ext cx="3916381" cy="1840769"/>
          </a:xfrm>
          <a:prstGeom prst="rect">
            <a:avLst/>
          </a:prstGeom>
          <a:noFill/>
          <a:ln>
            <a:noFill/>
          </a:ln>
          <a:extLst>
            <a:ext uri="{FAA26D3D-D897-4be2-8F04-BA451C77F1D7}">
              <ma14:placeholderFlag xmlns:ma14="http://schemas.microsoft.com/office/mac/drawingml/2011/main" xmlns=""/>
            </a:ext>
          </a:extLst>
        </p:spPr>
      </p:pic>
      <p:pic>
        <p:nvPicPr>
          <p:cNvPr id="28" name="Picture 27">
            <a:extLst>
              <a:ext uri="{FF2B5EF4-FFF2-40B4-BE49-F238E27FC236}">
                <a16:creationId xmlns:a16="http://schemas.microsoft.com/office/drawing/2014/main" id="{275CFFF9-708D-8F4A-878A-842989063A7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rot="20980109">
            <a:off x="39069" y="3071141"/>
            <a:ext cx="2630805" cy="1893352"/>
          </a:xfrm>
          <a:prstGeom prst="rect">
            <a:avLst/>
          </a:prstGeom>
          <a:noFill/>
          <a:ln>
            <a:noFill/>
          </a:ln>
          <a:extLst>
            <a:ext uri="{FAA26D3D-D897-4be2-8F04-BA451C77F1D7}">
              <ma14:placeholderFlag xmlns:ma14="http://schemas.microsoft.com/office/mac/drawingml/2011/main" xmlns=""/>
            </a:ext>
          </a:extLst>
        </p:spPr>
      </p:pic>
      <p:pic>
        <p:nvPicPr>
          <p:cNvPr id="29" name="Picture 28">
            <a:extLst>
              <a:ext uri="{FF2B5EF4-FFF2-40B4-BE49-F238E27FC236}">
                <a16:creationId xmlns:a16="http://schemas.microsoft.com/office/drawing/2014/main" id="{315DE484-1C30-DB48-871A-FA0C07D31894}"/>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901473" y="4531686"/>
            <a:ext cx="3000515" cy="1891175"/>
          </a:xfrm>
          <a:prstGeom prst="rect">
            <a:avLst/>
          </a:prstGeom>
          <a:noFill/>
          <a:ln>
            <a:noFill/>
          </a:ln>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58466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9156" y="1832839"/>
            <a:ext cx="6517482" cy="2299416"/>
          </a:xfrm>
        </p:spPr>
        <p:txBody>
          <a:bodyPr/>
          <a:lstStyle/>
          <a:p>
            <a:r>
              <a:rPr lang="en-MY" dirty="0"/>
              <a:t>Portia G </a:t>
            </a:r>
            <a:r>
              <a:rPr lang="en-MY" dirty="0" err="1"/>
              <a:t>Diteko</a:t>
            </a:r>
            <a:r>
              <a:rPr lang="en-MY" dirty="0"/>
              <a:t> </a:t>
            </a:r>
          </a:p>
        </p:txBody>
      </p:sp>
      <p:sp>
        <p:nvSpPr>
          <p:cNvPr id="3" name="Subtitle 2"/>
          <p:cNvSpPr>
            <a:spLocks noGrp="1"/>
          </p:cNvSpPr>
          <p:nvPr>
            <p:ph type="subTitle" idx="1"/>
          </p:nvPr>
        </p:nvSpPr>
        <p:spPr>
          <a:xfrm>
            <a:off x="400050" y="4132255"/>
            <a:ext cx="8558213" cy="2301202"/>
          </a:xfrm>
        </p:spPr>
        <p:txBody>
          <a:bodyPr>
            <a:noAutofit/>
          </a:bodyPr>
          <a:lstStyle/>
          <a:p>
            <a:r>
              <a:rPr lang="en-MY" sz="2800" b="1" dirty="0">
                <a:solidFill>
                  <a:schemeClr val="tx1"/>
                </a:solidFill>
                <a:latin typeface="Arial Black" panose="020B0A04020102020204" pitchFamily="34" charset="0"/>
              </a:rPr>
              <a:t>Use of media campaigns to prevent excessive alcohol use among youth aged 18 to 35 in Selebi Phikwe  during the Phikwe EXTRAVAGANZA</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154" y="0"/>
            <a:ext cx="3252848" cy="20363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002" y="-26556"/>
            <a:ext cx="3086100" cy="18859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120"/>
            <a:ext cx="2805052" cy="3011876"/>
          </a:xfrm>
          <a:prstGeom prst="rect">
            <a:avLst/>
          </a:prstGeom>
        </p:spPr>
      </p:pic>
    </p:spTree>
    <p:extLst>
      <p:ext uri="{BB962C8B-B14F-4D97-AF65-F5344CB8AC3E}">
        <p14:creationId xmlns:p14="http://schemas.microsoft.com/office/powerpoint/2010/main" val="71986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419" y="1761222"/>
            <a:ext cx="7773338" cy="965649"/>
          </a:xfrm>
        </p:spPr>
        <p:txBody>
          <a:bodyPr/>
          <a:lstStyle/>
          <a:p>
            <a:r>
              <a:rPr lang="en-MY" dirty="0"/>
              <a:t>overview</a:t>
            </a:r>
          </a:p>
        </p:txBody>
      </p:sp>
      <p:sp>
        <p:nvSpPr>
          <p:cNvPr id="3" name="Content Placeholder 2"/>
          <p:cNvSpPr>
            <a:spLocks noGrp="1"/>
          </p:cNvSpPr>
          <p:nvPr>
            <p:ph sz="quarter" idx="13"/>
          </p:nvPr>
        </p:nvSpPr>
        <p:spPr>
          <a:xfrm>
            <a:off x="242419" y="2757773"/>
            <a:ext cx="8659632" cy="3430756"/>
          </a:xfrm>
        </p:spPr>
        <p:txBody>
          <a:bodyPr>
            <a:noAutofit/>
          </a:bodyPr>
          <a:lstStyle/>
          <a:p>
            <a:r>
              <a:rPr lang="en-MY" sz="2400" b="1" dirty="0"/>
              <a:t>2016 Selebi Phikwe Mine Close- thousands of people lost JOBS Excessive alcohol use to cope;  source of income- acceptance, accessibility, availability</a:t>
            </a:r>
          </a:p>
          <a:p>
            <a:r>
              <a:rPr lang="en-MY" sz="2400" b="1" dirty="0"/>
              <a:t>Efforts to Help the situation become Potential to harm- Phikwe Fest- police reports link to incidents to excessive </a:t>
            </a:r>
            <a:r>
              <a:rPr lang="en-MY" sz="2400" b="1" dirty="0" err="1"/>
              <a:t>alcOhol</a:t>
            </a:r>
            <a:r>
              <a:rPr lang="en-MY" sz="2400" b="1" dirty="0"/>
              <a:t> use </a:t>
            </a:r>
          </a:p>
          <a:p>
            <a:r>
              <a:rPr lang="en-MY" sz="2400" b="1" dirty="0"/>
              <a:t>Prevention science intervention </a:t>
            </a:r>
          </a:p>
        </p:txBody>
      </p:sp>
      <p:sp>
        <p:nvSpPr>
          <p:cNvPr id="4" name="Footer Placeholder 3"/>
          <p:cNvSpPr>
            <a:spLocks noGrp="1"/>
          </p:cNvSpPr>
          <p:nvPr>
            <p:ph type="ftr" sz="quarter" idx="11"/>
          </p:nvPr>
        </p:nvSpPr>
        <p:spPr>
          <a:xfrm flipH="1">
            <a:off x="0" y="4005616"/>
            <a:ext cx="442912" cy="986367"/>
          </a:xfrm>
        </p:spPr>
        <p:txBody>
          <a:bodyPr/>
          <a:lstStyle/>
          <a:p>
            <a:endParaRPr lang="en-MY"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598" y="878022"/>
            <a:ext cx="2217584" cy="130016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3" y="833657"/>
            <a:ext cx="2307197" cy="135731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183" y="872948"/>
            <a:ext cx="2299818" cy="127873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150" y="872947"/>
            <a:ext cx="2283449" cy="1278731"/>
          </a:xfrm>
          <a:prstGeom prst="rect">
            <a:avLst/>
          </a:prstGeom>
        </p:spPr>
      </p:pic>
    </p:spTree>
    <p:extLst>
      <p:ext uri="{BB962C8B-B14F-4D97-AF65-F5344CB8AC3E}">
        <p14:creationId xmlns:p14="http://schemas.microsoft.com/office/powerpoint/2010/main" val="1664235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825" y="2114281"/>
            <a:ext cx="7773338" cy="957538"/>
          </a:xfrm>
        </p:spPr>
        <p:txBody>
          <a:bodyPr/>
          <a:lstStyle/>
          <a:p>
            <a:r>
              <a:rPr lang="en-MY" dirty="0"/>
              <a:t>Overview cont’d. </a:t>
            </a:r>
          </a:p>
        </p:txBody>
      </p:sp>
      <p:sp>
        <p:nvSpPr>
          <p:cNvPr id="3" name="Content Placeholder 2"/>
          <p:cNvSpPr>
            <a:spLocks noGrp="1"/>
          </p:cNvSpPr>
          <p:nvPr>
            <p:ph sz="quarter" idx="13"/>
          </p:nvPr>
        </p:nvSpPr>
        <p:spPr>
          <a:xfrm>
            <a:off x="557825" y="3050117"/>
            <a:ext cx="8028351" cy="2829377"/>
          </a:xfrm>
        </p:spPr>
        <p:txBody>
          <a:bodyPr>
            <a:normAutofit/>
          </a:bodyPr>
          <a:lstStyle/>
          <a:p>
            <a:r>
              <a:rPr lang="en-MY" sz="2800" b="1" dirty="0"/>
              <a:t>Those who were left behind</a:t>
            </a:r>
          </a:p>
          <a:p>
            <a:r>
              <a:rPr lang="en-MY" sz="2800" b="1" dirty="0"/>
              <a:t>The things that were meant to help them but had the potential to harm them</a:t>
            </a:r>
          </a:p>
          <a:p>
            <a:r>
              <a:rPr lang="en-MY" sz="2800" b="1" dirty="0"/>
              <a:t>And how media based prevention science could intervene</a:t>
            </a:r>
          </a:p>
        </p:txBody>
      </p:sp>
      <p:sp>
        <p:nvSpPr>
          <p:cNvPr id="4" name="Footer Placeholder 3"/>
          <p:cNvSpPr>
            <a:spLocks noGrp="1"/>
          </p:cNvSpPr>
          <p:nvPr>
            <p:ph type="ftr" sz="quarter" idx="11"/>
          </p:nvPr>
        </p:nvSpPr>
        <p:spPr/>
        <p:txBody>
          <a:bodyPr/>
          <a:lstStyle/>
          <a:p>
            <a:r>
              <a:rPr lang="en-MY"/>
              <a:t>ICUDDR Peru 2019</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3500438" cy="153011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313" y="849649"/>
            <a:ext cx="2744687" cy="15377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438" y="856011"/>
            <a:ext cx="2948619" cy="1509649"/>
          </a:xfrm>
          <a:prstGeom prst="rect">
            <a:avLst/>
          </a:prstGeom>
        </p:spPr>
      </p:pic>
    </p:spTree>
    <p:extLst>
      <p:ext uri="{BB962C8B-B14F-4D97-AF65-F5344CB8AC3E}">
        <p14:creationId xmlns:p14="http://schemas.microsoft.com/office/powerpoint/2010/main" val="3975461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243908"/>
            <a:ext cx="7773338" cy="1344169"/>
          </a:xfrm>
        </p:spPr>
        <p:txBody>
          <a:bodyPr>
            <a:normAutofit/>
          </a:bodyPr>
          <a:lstStyle/>
          <a:p>
            <a:r>
              <a:rPr lang="en-MY" sz="4000" dirty="0"/>
              <a:t>Scope of alcohol use</a:t>
            </a:r>
          </a:p>
        </p:txBody>
      </p:sp>
      <p:sp>
        <p:nvSpPr>
          <p:cNvPr id="3" name="Content Placeholder 2"/>
          <p:cNvSpPr>
            <a:spLocks noGrp="1"/>
          </p:cNvSpPr>
          <p:nvPr>
            <p:ph sz="quarter" idx="13"/>
          </p:nvPr>
        </p:nvSpPr>
        <p:spPr>
          <a:xfrm>
            <a:off x="685800" y="2271052"/>
            <a:ext cx="7772870" cy="4343040"/>
          </a:xfrm>
        </p:spPr>
        <p:txBody>
          <a:bodyPr>
            <a:normAutofit fontScale="92500" lnSpcReduction="20000"/>
          </a:bodyPr>
          <a:lstStyle/>
          <a:p>
            <a:pPr marL="0" indent="0">
              <a:buNone/>
            </a:pPr>
            <a:endParaRPr lang="en-MY" dirty="0"/>
          </a:p>
          <a:p>
            <a:r>
              <a:rPr lang="en-MY" sz="3300" b="1" dirty="0"/>
              <a:t>Public health concern </a:t>
            </a:r>
          </a:p>
          <a:p>
            <a:r>
              <a:rPr lang="en-MY" sz="3300" b="1" dirty="0"/>
              <a:t>Global (3 million deaths- 1 in 20 people)</a:t>
            </a:r>
          </a:p>
          <a:p>
            <a:r>
              <a:rPr lang="en-MY" sz="3300" b="1" dirty="0"/>
              <a:t>African highest prevalence 57.1% youth aged 20-24</a:t>
            </a:r>
          </a:p>
          <a:p>
            <a:r>
              <a:rPr lang="en-MY" sz="3300" b="1" dirty="0"/>
              <a:t>Botswana: 7.9 to 10 litres per capita</a:t>
            </a:r>
            <a:endParaRPr lang="en-MY" sz="3300" dirty="0"/>
          </a:p>
          <a:p>
            <a:r>
              <a:rPr lang="en-MY" sz="3300" b="1" dirty="0"/>
              <a:t>Selebi Phikwe-economic crisis, HIV Prevalence, Festivals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932363"/>
            <a:ext cx="2400300" cy="1344168"/>
          </a:xfrm>
          <a:prstGeom prst="rect">
            <a:avLst/>
          </a:prstGeom>
        </p:spPr>
      </p:pic>
      <p:sp>
        <p:nvSpPr>
          <p:cNvPr id="4" name="Footer Placeholder 3">
            <a:extLst>
              <a:ext uri="{FF2B5EF4-FFF2-40B4-BE49-F238E27FC236}">
                <a16:creationId xmlns:a16="http://schemas.microsoft.com/office/drawing/2014/main" id="{02C4A3FC-7784-E349-B507-573D8063B98F}"/>
              </a:ext>
            </a:extLst>
          </p:cNvPr>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1043510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MY" sz="4400" dirty="0"/>
              <a:t>Aim</a:t>
            </a:r>
          </a:p>
        </p:txBody>
      </p:sp>
      <p:sp>
        <p:nvSpPr>
          <p:cNvPr id="3" name="Content Placeholder 2"/>
          <p:cNvSpPr>
            <a:spLocks noGrp="1"/>
          </p:cNvSpPr>
          <p:nvPr>
            <p:ph sz="quarter" idx="13"/>
          </p:nvPr>
        </p:nvSpPr>
        <p:spPr>
          <a:xfrm>
            <a:off x="685330" y="1698171"/>
            <a:ext cx="7772870" cy="4093029"/>
          </a:xfrm>
        </p:spPr>
        <p:txBody>
          <a:bodyPr>
            <a:normAutofit/>
          </a:bodyPr>
          <a:lstStyle/>
          <a:p>
            <a:r>
              <a:rPr lang="en-MY" sz="3600" b="1" dirty="0">
                <a:latin typeface="Arial Black" panose="020B0A04020102020204" pitchFamily="34" charset="0"/>
              </a:rPr>
              <a:t>Use of media campaigns to prevent excessive alcohol use among youth aged 18 to 35 in Selebi </a:t>
            </a:r>
            <a:r>
              <a:rPr lang="en-MY" sz="3600" b="1" dirty="0" err="1">
                <a:latin typeface="Arial Black" panose="020B0A04020102020204" pitchFamily="34" charset="0"/>
              </a:rPr>
              <a:t>Phikwe</a:t>
            </a:r>
            <a:r>
              <a:rPr lang="en-MY" sz="3600" b="1" dirty="0">
                <a:latin typeface="Arial Black" panose="020B0A04020102020204" pitchFamily="34" charset="0"/>
              </a:rPr>
              <a:t> during the Phikwe Festival</a:t>
            </a:r>
          </a:p>
        </p:txBody>
      </p:sp>
      <p:sp>
        <p:nvSpPr>
          <p:cNvPr id="4" name="Footer Placeholder 3"/>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3080046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2" y="122187"/>
            <a:ext cx="7093008" cy="700644"/>
          </a:xfrm>
        </p:spPr>
        <p:txBody>
          <a:bodyPr>
            <a:normAutofit/>
          </a:bodyPr>
          <a:lstStyle/>
          <a:p>
            <a:r>
              <a:rPr lang="en-MY" sz="3600" dirty="0"/>
              <a:t>RATIONALE</a:t>
            </a:r>
          </a:p>
        </p:txBody>
      </p:sp>
      <p:sp>
        <p:nvSpPr>
          <p:cNvPr id="3" name="Content Placeholder 2"/>
          <p:cNvSpPr>
            <a:spLocks noGrp="1"/>
          </p:cNvSpPr>
          <p:nvPr>
            <p:ph sz="quarter" idx="13"/>
          </p:nvPr>
        </p:nvSpPr>
        <p:spPr>
          <a:xfrm>
            <a:off x="457200" y="822832"/>
            <a:ext cx="8001000" cy="5562660"/>
          </a:xfrm>
        </p:spPr>
        <p:txBody>
          <a:bodyPr>
            <a:noAutofit/>
          </a:bodyPr>
          <a:lstStyle/>
          <a:p>
            <a:r>
              <a:rPr lang="en-MY" sz="2200" b="1" dirty="0"/>
              <a:t>Needs Assessment- COMMUNITY PITSO- FOCUS GROUP DISCUSSION Results</a:t>
            </a:r>
          </a:p>
          <a:p>
            <a:pPr marL="0" indent="0">
              <a:buNone/>
            </a:pPr>
            <a:r>
              <a:rPr lang="en-MY" sz="2200" b="1" dirty="0"/>
              <a:t>-entertainment events in the community are meant to help, but     have the potential to harm</a:t>
            </a:r>
          </a:p>
          <a:p>
            <a:pPr marL="0" indent="0">
              <a:buNone/>
            </a:pPr>
            <a:r>
              <a:rPr lang="en-MY" sz="2200" b="1" dirty="0"/>
              <a:t>-Consistent with global literature</a:t>
            </a:r>
          </a:p>
          <a:p>
            <a:r>
              <a:rPr lang="en-MY" sz="2200" b="1" i="1" dirty="0"/>
              <a:t>POLICE REPORT- Urban Development Committee</a:t>
            </a:r>
          </a:p>
          <a:p>
            <a:r>
              <a:rPr lang="en-MY" sz="2200" b="1" dirty="0"/>
              <a:t>Defilement/HIV/Unplanned Pregnancies</a:t>
            </a:r>
          </a:p>
          <a:p>
            <a:pPr marL="0" indent="0">
              <a:buNone/>
            </a:pPr>
            <a:r>
              <a:rPr lang="en-MY" sz="2200" b="1" dirty="0"/>
              <a:t> -Theft/Robbery</a:t>
            </a:r>
          </a:p>
          <a:p>
            <a:pPr marL="0" indent="0">
              <a:buNone/>
            </a:pPr>
            <a:r>
              <a:rPr lang="en-MY" sz="2200" b="1" dirty="0"/>
              <a:t>- Injuries/fatalities-accidents, fights</a:t>
            </a:r>
          </a:p>
          <a:p>
            <a:pPr marL="0" indent="0">
              <a:buNone/>
            </a:pPr>
            <a:r>
              <a:rPr lang="en-MY" sz="2200" b="1" dirty="0"/>
              <a:t>- Financial constraints- domestic violence, work problems, loans</a:t>
            </a:r>
          </a:p>
          <a:p>
            <a:pPr marL="0" indent="0">
              <a:buNone/>
            </a:pPr>
            <a:r>
              <a:rPr lang="en-MY" sz="2200" b="1" dirty="0"/>
              <a:t>- Cyber bullying</a:t>
            </a:r>
          </a:p>
        </p:txBody>
      </p:sp>
      <p:sp>
        <p:nvSpPr>
          <p:cNvPr id="4" name="Footer Placeholder 3"/>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178533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105889"/>
            <a:ext cx="7200900" cy="911029"/>
          </a:xfrm>
        </p:spPr>
        <p:txBody>
          <a:bodyPr>
            <a:normAutofit/>
          </a:bodyPr>
          <a:lstStyle/>
          <a:p>
            <a:pPr algn="ctr"/>
            <a:r>
              <a:rPr lang="en-US" sz="4000" dirty="0"/>
              <a:t>The Issues</a:t>
            </a:r>
          </a:p>
        </p:txBody>
      </p:sp>
      <p:sp>
        <p:nvSpPr>
          <p:cNvPr id="3" name="Content Placeholder 2">
            <a:extLst>
              <a:ext uri="{FF2B5EF4-FFF2-40B4-BE49-F238E27FC236}">
                <a16:creationId xmlns:a16="http://schemas.microsoft.com/office/drawing/2014/main" id="{541A35F8-E937-4949-BAF9-CCF2BF456739}"/>
              </a:ext>
            </a:extLst>
          </p:cNvPr>
          <p:cNvSpPr>
            <a:spLocks noGrp="1"/>
          </p:cNvSpPr>
          <p:nvPr>
            <p:ph idx="1"/>
          </p:nvPr>
        </p:nvSpPr>
        <p:spPr>
          <a:xfrm>
            <a:off x="457200" y="783771"/>
            <a:ext cx="8401792" cy="3696722"/>
          </a:xfrm>
        </p:spPr>
        <p:txBody>
          <a:bodyPr>
            <a:normAutofit fontScale="92500" lnSpcReduction="20000"/>
          </a:bodyPr>
          <a:lstStyle/>
          <a:p>
            <a:pPr marL="0" indent="0">
              <a:buNone/>
            </a:pPr>
            <a:endParaRPr lang="en-US" sz="2800" dirty="0"/>
          </a:p>
          <a:p>
            <a:pPr marL="0" indent="0">
              <a:buNone/>
            </a:pPr>
            <a:r>
              <a:rPr lang="en-US" sz="3500" dirty="0"/>
              <a:t>-Mass Media have been irregularly successful in prevention of psychotropic substance use.</a:t>
            </a:r>
          </a:p>
          <a:p>
            <a:pPr marL="0" indent="0">
              <a:buNone/>
            </a:pPr>
            <a:r>
              <a:rPr lang="en-US" sz="3500" dirty="0"/>
              <a:t>-Successful campaigns are good value.</a:t>
            </a:r>
          </a:p>
          <a:p>
            <a:pPr marL="0" indent="0">
              <a:buNone/>
            </a:pPr>
            <a:r>
              <a:rPr lang="en-US" sz="3500" dirty="0"/>
              <a:t>-Failed campaigns are intolerably expensive.</a:t>
            </a:r>
          </a:p>
          <a:p>
            <a:pPr marL="0" indent="0">
              <a:buNone/>
            </a:pPr>
            <a:r>
              <a:rPr lang="en-US" sz="3500" dirty="0"/>
              <a:t>-Inevitably, failed campaigns have ignored evidence, and used unpersuasive preventive communications</a:t>
            </a:r>
          </a:p>
          <a:p>
            <a:pPr marL="0" indent="0">
              <a:buNone/>
            </a:pPr>
            <a:endParaRPr lang="en-US" sz="2800" dirty="0"/>
          </a:p>
        </p:txBody>
      </p:sp>
      <p:sp>
        <p:nvSpPr>
          <p:cNvPr id="4" name="Footer Placeholder 3">
            <a:extLst>
              <a:ext uri="{FF2B5EF4-FFF2-40B4-BE49-F238E27FC236}">
                <a16:creationId xmlns:a16="http://schemas.microsoft.com/office/drawing/2014/main" id="{8C053A83-52C7-3047-9BFD-1F3528818D28}"/>
              </a:ext>
            </a:extLst>
          </p:cNvPr>
          <p:cNvSpPr>
            <a:spLocks noGrp="1"/>
          </p:cNvSpPr>
          <p:nvPr>
            <p:ph type="ftr" sz="quarter" idx="11"/>
          </p:nvPr>
        </p:nvSpPr>
        <p:spPr/>
        <p:txBody>
          <a:bodyPr/>
          <a:lstStyle/>
          <a:p>
            <a:r>
              <a:rPr lang="en-US"/>
              <a:t>ICUDDR Peru 2019</a:t>
            </a:r>
            <a:endParaRPr lang="en-US" dirty="0"/>
          </a:p>
        </p:txBody>
      </p:sp>
      <p:pic>
        <p:nvPicPr>
          <p:cNvPr id="6" name="Picture 5">
            <a:extLst>
              <a:ext uri="{FF2B5EF4-FFF2-40B4-BE49-F238E27FC236}">
                <a16:creationId xmlns:a16="http://schemas.microsoft.com/office/drawing/2014/main" id="{A5200B42-5E5F-F04E-AA4B-7265B42F2F76}"/>
              </a:ext>
            </a:extLst>
          </p:cNvPr>
          <p:cNvPicPr>
            <a:picLocks noChangeAspect="1"/>
          </p:cNvPicPr>
          <p:nvPr/>
        </p:nvPicPr>
        <p:blipFill>
          <a:blip r:embed="rId2"/>
          <a:stretch>
            <a:fillRect/>
          </a:stretch>
        </p:blipFill>
        <p:spPr>
          <a:xfrm>
            <a:off x="2548247" y="4480493"/>
            <a:ext cx="3810000" cy="2271619"/>
          </a:xfrm>
          <a:prstGeom prst="rect">
            <a:avLst/>
          </a:prstGeom>
        </p:spPr>
      </p:pic>
    </p:spTree>
    <p:extLst>
      <p:ext uri="{BB962C8B-B14F-4D97-AF65-F5344CB8AC3E}">
        <p14:creationId xmlns:p14="http://schemas.microsoft.com/office/powerpoint/2010/main" val="86653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042" y="114301"/>
            <a:ext cx="7462627" cy="823850"/>
          </a:xfrm>
        </p:spPr>
        <p:txBody>
          <a:bodyPr>
            <a:normAutofit/>
          </a:bodyPr>
          <a:lstStyle/>
          <a:p>
            <a:r>
              <a:rPr lang="en-MY" sz="4000" dirty="0"/>
              <a:t>Theoretical Foundation</a:t>
            </a:r>
          </a:p>
        </p:txBody>
      </p:sp>
      <p:sp>
        <p:nvSpPr>
          <p:cNvPr id="3" name="Content Placeholder 2"/>
          <p:cNvSpPr>
            <a:spLocks noGrp="1"/>
          </p:cNvSpPr>
          <p:nvPr>
            <p:ph sz="quarter" idx="13"/>
          </p:nvPr>
        </p:nvSpPr>
        <p:spPr>
          <a:xfrm>
            <a:off x="685565" y="1021279"/>
            <a:ext cx="7772870" cy="3946320"/>
          </a:xfrm>
        </p:spPr>
        <p:txBody>
          <a:bodyPr>
            <a:normAutofit/>
          </a:bodyPr>
          <a:lstStyle/>
          <a:p>
            <a:r>
              <a:rPr lang="en-MY" sz="2800" dirty="0"/>
              <a:t>Attitude Ambivalence model</a:t>
            </a:r>
          </a:p>
        </p:txBody>
      </p:sp>
      <p:graphicFrame>
        <p:nvGraphicFramePr>
          <p:cNvPr id="4" name="Diagram 3"/>
          <p:cNvGraphicFramePr/>
          <p:nvPr>
            <p:extLst>
              <p:ext uri="{D42A27DB-BD31-4B8C-83A1-F6EECF244321}">
                <p14:modId xmlns:p14="http://schemas.microsoft.com/office/powerpoint/2010/main" val="1617309807"/>
              </p:ext>
            </p:extLst>
          </p:nvPr>
        </p:nvGraphicFramePr>
        <p:xfrm>
          <a:off x="902525" y="1650670"/>
          <a:ext cx="7362701" cy="4946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E0480268-25F1-534C-B054-69D3ED25A128}"/>
              </a:ext>
            </a:extLst>
          </p:cNvPr>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4289618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MY" sz="4000" dirty="0"/>
              <a:t>Campaign</a:t>
            </a:r>
          </a:p>
        </p:txBody>
      </p:sp>
      <p:sp>
        <p:nvSpPr>
          <p:cNvPr id="3" name="Content Placeholder 2"/>
          <p:cNvSpPr>
            <a:spLocks noGrp="1"/>
          </p:cNvSpPr>
          <p:nvPr>
            <p:ph sz="quarter" idx="13"/>
          </p:nvPr>
        </p:nvSpPr>
        <p:spPr>
          <a:xfrm>
            <a:off x="685330" y="1714501"/>
            <a:ext cx="7772870" cy="4076700"/>
          </a:xfrm>
        </p:spPr>
        <p:txBody>
          <a:bodyPr>
            <a:normAutofit/>
          </a:bodyPr>
          <a:lstStyle/>
          <a:p>
            <a:pPr algn="ctr"/>
            <a:r>
              <a:rPr lang="en-MY" sz="4000" b="1" dirty="0"/>
              <a:t>3 stage campaign</a:t>
            </a:r>
          </a:p>
          <a:p>
            <a:r>
              <a:rPr lang="en-MY" sz="4000" b="1" dirty="0"/>
              <a:t>Inform</a:t>
            </a:r>
          </a:p>
          <a:p>
            <a:r>
              <a:rPr lang="en-MY" sz="4000" b="1" dirty="0"/>
              <a:t>Persuade</a:t>
            </a:r>
          </a:p>
          <a:p>
            <a:r>
              <a:rPr lang="en-MY" sz="4000" b="1" dirty="0"/>
              <a:t>Increase efficacy</a:t>
            </a:r>
          </a:p>
        </p:txBody>
      </p:sp>
      <p:sp>
        <p:nvSpPr>
          <p:cNvPr id="4" name="Footer Placeholder 3">
            <a:extLst>
              <a:ext uri="{FF2B5EF4-FFF2-40B4-BE49-F238E27FC236}">
                <a16:creationId xmlns:a16="http://schemas.microsoft.com/office/drawing/2014/main" id="{2BCB1DA4-9120-BC41-87D9-06A130C91A8E}"/>
              </a:ext>
            </a:extLst>
          </p:cNvPr>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1205929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643" y="106878"/>
            <a:ext cx="7267424" cy="546265"/>
          </a:xfrm>
        </p:spPr>
        <p:txBody>
          <a:bodyPr>
            <a:normAutofit/>
          </a:bodyPr>
          <a:lstStyle/>
          <a:p>
            <a:r>
              <a:rPr lang="en-MY" dirty="0"/>
              <a:t>Stage 1</a:t>
            </a:r>
          </a:p>
        </p:txBody>
      </p:sp>
      <p:sp>
        <p:nvSpPr>
          <p:cNvPr id="3" name="Content Placeholder 2"/>
          <p:cNvSpPr>
            <a:spLocks noGrp="1"/>
          </p:cNvSpPr>
          <p:nvPr>
            <p:ph sz="quarter" idx="13"/>
          </p:nvPr>
        </p:nvSpPr>
        <p:spPr>
          <a:xfrm>
            <a:off x="457200" y="736271"/>
            <a:ext cx="8034867" cy="5844424"/>
          </a:xfrm>
        </p:spPr>
        <p:txBody>
          <a:bodyPr>
            <a:normAutofit fontScale="47500" lnSpcReduction="20000"/>
          </a:bodyPr>
          <a:lstStyle/>
          <a:p>
            <a:pPr algn="ctr"/>
            <a:r>
              <a:rPr lang="en-MY" sz="4000" b="1" dirty="0"/>
              <a:t>Message </a:t>
            </a:r>
          </a:p>
          <a:p>
            <a:r>
              <a:rPr lang="en-MY" sz="4000" b="1" dirty="0"/>
              <a:t>What DOES excessive alcohol use Mean?</a:t>
            </a:r>
          </a:p>
          <a:p>
            <a:r>
              <a:rPr lang="en-MY" sz="4000" b="1" dirty="0"/>
              <a:t>Why am I at risk?</a:t>
            </a:r>
          </a:p>
          <a:p>
            <a:pPr algn="ctr"/>
            <a:r>
              <a:rPr lang="en-MY" sz="4000" b="1" dirty="0"/>
              <a:t>Platform  </a:t>
            </a:r>
          </a:p>
          <a:p>
            <a:r>
              <a:rPr lang="en-MY" sz="4000" b="1" dirty="0"/>
              <a:t>Message 1 A- Social Media Flyer posted on Event page</a:t>
            </a:r>
          </a:p>
          <a:p>
            <a:r>
              <a:rPr lang="en-MY" sz="4000" b="1" dirty="0"/>
              <a:t>Duration- starting when Festival is advertised to the day of event</a:t>
            </a:r>
          </a:p>
          <a:p>
            <a:pPr algn="ctr"/>
            <a:r>
              <a:rPr lang="en-MY" sz="4000" b="1" dirty="0"/>
              <a:t>Theory</a:t>
            </a:r>
          </a:p>
          <a:p>
            <a:r>
              <a:rPr lang="en-MY" sz="4000" b="1" dirty="0"/>
              <a:t> Health Belief model</a:t>
            </a:r>
          </a:p>
          <a:p>
            <a:r>
              <a:rPr lang="en-MY" sz="4000" b="1" dirty="0" err="1"/>
              <a:t>Hovland’s</a:t>
            </a:r>
            <a:r>
              <a:rPr lang="en-MY" sz="4000" b="1" dirty="0"/>
              <a:t> Learning Theory</a:t>
            </a:r>
          </a:p>
          <a:p>
            <a:pPr algn="ctr"/>
            <a:r>
              <a:rPr lang="en-MY" sz="4000" b="1" dirty="0"/>
              <a:t>Theoretical components</a:t>
            </a:r>
          </a:p>
          <a:p>
            <a:r>
              <a:rPr lang="en-MY" sz="4000" b="1" dirty="0"/>
              <a:t>susceptibility  </a:t>
            </a:r>
          </a:p>
          <a:p>
            <a:r>
              <a:rPr lang="en-MY" sz="4000" b="1" dirty="0"/>
              <a:t>Cues to action</a:t>
            </a:r>
          </a:p>
          <a:p>
            <a:r>
              <a:rPr lang="en-MY" sz="4000" b="1" dirty="0"/>
              <a:t>Distraction</a:t>
            </a:r>
          </a:p>
          <a:p>
            <a:endParaRPr lang="en-MY" b="1" dirty="0"/>
          </a:p>
        </p:txBody>
      </p:sp>
      <p:sp>
        <p:nvSpPr>
          <p:cNvPr id="4" name="Footer Placeholder 3">
            <a:extLst>
              <a:ext uri="{FF2B5EF4-FFF2-40B4-BE49-F238E27FC236}">
                <a16:creationId xmlns:a16="http://schemas.microsoft.com/office/drawing/2014/main" id="{A4F5028E-2BEB-B14F-9D12-E3CA59C89E8F}"/>
              </a:ext>
            </a:extLst>
          </p:cNvPr>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3062075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628" y="142505"/>
            <a:ext cx="7185041" cy="748146"/>
          </a:xfrm>
        </p:spPr>
        <p:txBody>
          <a:bodyPr>
            <a:normAutofit/>
          </a:bodyPr>
          <a:lstStyle/>
          <a:p>
            <a:r>
              <a:rPr lang="en-MY" sz="4000" dirty="0"/>
              <a:t>Stage 2</a:t>
            </a:r>
          </a:p>
        </p:txBody>
      </p:sp>
      <p:sp>
        <p:nvSpPr>
          <p:cNvPr id="3" name="Content Placeholder 2"/>
          <p:cNvSpPr>
            <a:spLocks noGrp="1"/>
          </p:cNvSpPr>
          <p:nvPr>
            <p:ph sz="quarter" idx="13"/>
          </p:nvPr>
        </p:nvSpPr>
        <p:spPr>
          <a:xfrm>
            <a:off x="685330" y="890650"/>
            <a:ext cx="7772870" cy="5494842"/>
          </a:xfrm>
        </p:spPr>
        <p:txBody>
          <a:bodyPr>
            <a:normAutofit fontScale="85000" lnSpcReduction="20000"/>
          </a:bodyPr>
          <a:lstStyle/>
          <a:p>
            <a:pPr algn="ctr"/>
            <a:r>
              <a:rPr lang="en-MY" sz="2600" b="1" dirty="0"/>
              <a:t>Message </a:t>
            </a:r>
          </a:p>
          <a:p>
            <a:r>
              <a:rPr lang="en-MY" sz="2600" b="1" dirty="0"/>
              <a:t>Challenge Existing Attitudes Towards Excessive Alcohol use</a:t>
            </a:r>
          </a:p>
          <a:p>
            <a:r>
              <a:rPr lang="en-MY" sz="2600" b="1" dirty="0"/>
              <a:t>Increase negative attitudes towards excessive alcohol use</a:t>
            </a:r>
          </a:p>
          <a:p>
            <a:pPr algn="ctr"/>
            <a:r>
              <a:rPr lang="en-MY" sz="2600" b="1" dirty="0"/>
              <a:t>Platform  </a:t>
            </a:r>
          </a:p>
          <a:p>
            <a:r>
              <a:rPr lang="en-MY" sz="2600" b="1" dirty="0"/>
              <a:t>Message 1 A- Flyers, ace App</a:t>
            </a:r>
          </a:p>
          <a:p>
            <a:pPr algn="ctr"/>
            <a:r>
              <a:rPr lang="en-MY" sz="2600" b="1" dirty="0"/>
              <a:t>Theory</a:t>
            </a:r>
          </a:p>
          <a:p>
            <a:pPr algn="ctr"/>
            <a:r>
              <a:rPr lang="en-MY" sz="2600" b="1" dirty="0"/>
              <a:t>Theory Of Vested Interest</a:t>
            </a:r>
          </a:p>
          <a:p>
            <a:pPr algn="ctr"/>
            <a:r>
              <a:rPr lang="en-MY" sz="2600" b="1" dirty="0"/>
              <a:t>Theoretical components</a:t>
            </a:r>
          </a:p>
          <a:p>
            <a:r>
              <a:rPr lang="en-MY" sz="2600" b="1" dirty="0"/>
              <a:t>Salience</a:t>
            </a:r>
          </a:p>
          <a:p>
            <a:r>
              <a:rPr lang="en-MY" sz="2600" b="1" dirty="0"/>
              <a:t>Immediacy</a:t>
            </a:r>
          </a:p>
          <a:p>
            <a:r>
              <a:rPr lang="en-MY" sz="2600" b="1" dirty="0"/>
              <a:t>Certainty </a:t>
            </a:r>
          </a:p>
          <a:p>
            <a:endParaRPr lang="en-MY" b="1" dirty="0"/>
          </a:p>
          <a:p>
            <a:endParaRPr lang="en-MY" b="1" dirty="0"/>
          </a:p>
        </p:txBody>
      </p:sp>
      <p:sp>
        <p:nvSpPr>
          <p:cNvPr id="4" name="Footer Placeholder 3">
            <a:extLst>
              <a:ext uri="{FF2B5EF4-FFF2-40B4-BE49-F238E27FC236}">
                <a16:creationId xmlns:a16="http://schemas.microsoft.com/office/drawing/2014/main" id="{B4516120-6543-6A42-8F2E-B239EC447F7A}"/>
              </a:ext>
            </a:extLst>
          </p:cNvPr>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4111527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642" y="1"/>
            <a:ext cx="7234027" cy="800100"/>
          </a:xfrm>
        </p:spPr>
        <p:txBody>
          <a:bodyPr>
            <a:normAutofit/>
          </a:bodyPr>
          <a:lstStyle/>
          <a:p>
            <a:r>
              <a:rPr lang="en-MY" sz="3000" b="1" dirty="0"/>
              <a:t>Stage 3</a:t>
            </a:r>
          </a:p>
        </p:txBody>
      </p:sp>
      <p:sp>
        <p:nvSpPr>
          <p:cNvPr id="3" name="Content Placeholder 2"/>
          <p:cNvSpPr>
            <a:spLocks noGrp="1"/>
          </p:cNvSpPr>
          <p:nvPr>
            <p:ph sz="quarter" idx="13"/>
          </p:nvPr>
        </p:nvSpPr>
        <p:spPr>
          <a:xfrm>
            <a:off x="593736" y="534391"/>
            <a:ext cx="7772870" cy="5851102"/>
          </a:xfrm>
        </p:spPr>
        <p:txBody>
          <a:bodyPr>
            <a:noAutofit/>
          </a:bodyPr>
          <a:lstStyle/>
          <a:p>
            <a:pPr algn="ctr"/>
            <a:r>
              <a:rPr lang="en-MY" sz="2400" b="1" dirty="0"/>
              <a:t>Message </a:t>
            </a:r>
          </a:p>
          <a:p>
            <a:pPr algn="ctr"/>
            <a:r>
              <a:rPr lang="en-MY" sz="2400" b="1" dirty="0"/>
              <a:t>It is possible to avoid Excessive alcohol use</a:t>
            </a:r>
          </a:p>
          <a:p>
            <a:pPr algn="ctr"/>
            <a:r>
              <a:rPr lang="en-MY" sz="2400" b="1" dirty="0"/>
              <a:t>Platform  </a:t>
            </a:r>
          </a:p>
          <a:p>
            <a:r>
              <a:rPr lang="en-MY" sz="2400" b="1" dirty="0"/>
              <a:t> Flyers at strategic places At the event</a:t>
            </a:r>
          </a:p>
          <a:p>
            <a:r>
              <a:rPr lang="en-MY" sz="2400" b="1" dirty="0"/>
              <a:t>Bulk </a:t>
            </a:r>
            <a:r>
              <a:rPr lang="en-MY" sz="2400" b="1" dirty="0" err="1"/>
              <a:t>sms</a:t>
            </a:r>
            <a:endParaRPr lang="en-MY" sz="2400" b="1" dirty="0"/>
          </a:p>
          <a:p>
            <a:pPr algn="ctr"/>
            <a:r>
              <a:rPr lang="en-MY" sz="2400" b="1" dirty="0"/>
              <a:t>Theory</a:t>
            </a:r>
          </a:p>
          <a:p>
            <a:r>
              <a:rPr lang="en-MY" sz="2400" b="1" dirty="0"/>
              <a:t> Health Belief model</a:t>
            </a:r>
          </a:p>
          <a:p>
            <a:r>
              <a:rPr lang="en-MY" sz="2400" b="1" dirty="0"/>
              <a:t>Hovlands Learning Theory</a:t>
            </a:r>
          </a:p>
          <a:p>
            <a:pPr algn="ctr"/>
            <a:r>
              <a:rPr lang="en-MY" sz="2400" b="1" dirty="0"/>
              <a:t>Theoretical components</a:t>
            </a:r>
          </a:p>
          <a:p>
            <a:r>
              <a:rPr lang="en-MY" sz="2400" b="1" dirty="0"/>
              <a:t>Expansion</a:t>
            </a:r>
          </a:p>
          <a:p>
            <a:r>
              <a:rPr lang="en-MY" sz="2400" b="1" dirty="0"/>
              <a:t>Self- Efficacy</a:t>
            </a:r>
          </a:p>
        </p:txBody>
      </p:sp>
      <p:sp>
        <p:nvSpPr>
          <p:cNvPr id="4" name="Footer Placeholder 3">
            <a:extLst>
              <a:ext uri="{FF2B5EF4-FFF2-40B4-BE49-F238E27FC236}">
                <a16:creationId xmlns:a16="http://schemas.microsoft.com/office/drawing/2014/main" id="{FDB4EE41-03F3-4D44-B126-33B70B6CC3C8}"/>
              </a:ext>
            </a:extLst>
          </p:cNvPr>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3369906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928" y="212271"/>
            <a:ext cx="7070741" cy="800100"/>
          </a:xfrm>
        </p:spPr>
        <p:txBody>
          <a:bodyPr>
            <a:normAutofit/>
          </a:bodyPr>
          <a:lstStyle/>
          <a:p>
            <a:r>
              <a:rPr lang="en-MY" sz="3600" dirty="0"/>
              <a:t>Implementation Procedure</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703170569"/>
              </p:ext>
            </p:extLst>
          </p:nvPr>
        </p:nvGraphicFramePr>
        <p:xfrm>
          <a:off x="279401" y="1420586"/>
          <a:ext cx="8432799" cy="4784272"/>
        </p:xfrm>
        <a:graphic>
          <a:graphicData uri="http://schemas.openxmlformats.org/drawingml/2006/table">
            <a:tbl>
              <a:tblPr firstRow="1" bandRow="1">
                <a:tableStyleId>{5C22544A-7EE6-4342-B048-85BDC9FD1C3A}</a:tableStyleId>
              </a:tblPr>
              <a:tblGrid>
                <a:gridCol w="2810933">
                  <a:extLst>
                    <a:ext uri="{9D8B030D-6E8A-4147-A177-3AD203B41FA5}">
                      <a16:colId xmlns:a16="http://schemas.microsoft.com/office/drawing/2014/main" val="3362116415"/>
                    </a:ext>
                  </a:extLst>
                </a:gridCol>
                <a:gridCol w="2810933">
                  <a:extLst>
                    <a:ext uri="{9D8B030D-6E8A-4147-A177-3AD203B41FA5}">
                      <a16:colId xmlns:a16="http://schemas.microsoft.com/office/drawing/2014/main" val="3718709541"/>
                    </a:ext>
                  </a:extLst>
                </a:gridCol>
                <a:gridCol w="2810933">
                  <a:extLst>
                    <a:ext uri="{9D8B030D-6E8A-4147-A177-3AD203B41FA5}">
                      <a16:colId xmlns:a16="http://schemas.microsoft.com/office/drawing/2014/main" val="3897852109"/>
                    </a:ext>
                  </a:extLst>
                </a:gridCol>
              </a:tblGrid>
              <a:tr h="605136">
                <a:tc>
                  <a:txBody>
                    <a:bodyPr/>
                    <a:lstStyle/>
                    <a:p>
                      <a:r>
                        <a:rPr lang="en-MY" sz="1800" b="1" dirty="0"/>
                        <a:t>Stage</a:t>
                      </a:r>
                    </a:p>
                  </a:txBody>
                  <a:tcPr marL="68580" marR="68580" marT="34290" marB="34290"/>
                </a:tc>
                <a:tc>
                  <a:txBody>
                    <a:bodyPr/>
                    <a:lstStyle/>
                    <a:p>
                      <a:r>
                        <a:rPr lang="en-MY" sz="1800" b="1" dirty="0"/>
                        <a:t>Task</a:t>
                      </a:r>
                    </a:p>
                  </a:txBody>
                  <a:tcPr marL="68580" marR="68580" marT="34290" marB="34290"/>
                </a:tc>
                <a:tc>
                  <a:txBody>
                    <a:bodyPr/>
                    <a:lstStyle/>
                    <a:p>
                      <a:r>
                        <a:rPr lang="en-MY" sz="1800" b="1" dirty="0"/>
                        <a:t>Status</a:t>
                      </a:r>
                    </a:p>
                  </a:txBody>
                  <a:tcPr marL="68580" marR="68580" marT="34290" marB="34290"/>
                </a:tc>
                <a:extLst>
                  <a:ext uri="{0D108BD9-81ED-4DB2-BD59-A6C34878D82A}">
                    <a16:rowId xmlns:a16="http://schemas.microsoft.com/office/drawing/2014/main" val="255504487"/>
                  </a:ext>
                </a:extLst>
              </a:tr>
              <a:tr h="879296">
                <a:tc>
                  <a:txBody>
                    <a:bodyPr/>
                    <a:lstStyle/>
                    <a:p>
                      <a:r>
                        <a:rPr lang="en-MY" sz="1800" b="1" dirty="0"/>
                        <a:t>Stage 1</a:t>
                      </a:r>
                    </a:p>
                  </a:txBody>
                  <a:tcPr marL="68580" marR="68580" marT="34290" marB="34290"/>
                </a:tc>
                <a:tc>
                  <a:txBody>
                    <a:bodyPr/>
                    <a:lstStyle/>
                    <a:p>
                      <a:r>
                        <a:rPr lang="en-MY" sz="1800" b="1" dirty="0"/>
                        <a:t>Community needs assessment</a:t>
                      </a:r>
                    </a:p>
                  </a:txBody>
                  <a:tcPr marL="68580" marR="68580" marT="34290" marB="34290"/>
                </a:tc>
                <a:tc>
                  <a:txBody>
                    <a:bodyPr/>
                    <a:lstStyle/>
                    <a:p>
                      <a:r>
                        <a:rPr lang="en-MY" sz="1800" b="1" dirty="0"/>
                        <a:t>complete</a:t>
                      </a:r>
                    </a:p>
                  </a:txBody>
                  <a:tcPr marL="68580" marR="68580" marT="34290" marB="34290"/>
                </a:tc>
                <a:extLst>
                  <a:ext uri="{0D108BD9-81ED-4DB2-BD59-A6C34878D82A}">
                    <a16:rowId xmlns:a16="http://schemas.microsoft.com/office/drawing/2014/main" val="3741196497"/>
                  </a:ext>
                </a:extLst>
              </a:tr>
              <a:tr h="605136">
                <a:tc>
                  <a:txBody>
                    <a:bodyPr/>
                    <a:lstStyle/>
                    <a:p>
                      <a:r>
                        <a:rPr lang="en-MY" sz="1800" b="1" dirty="0"/>
                        <a:t>Stage 2</a:t>
                      </a:r>
                    </a:p>
                  </a:txBody>
                  <a:tcPr marL="68580" marR="68580" marT="34290" marB="34290"/>
                </a:tc>
                <a:tc>
                  <a:txBody>
                    <a:bodyPr/>
                    <a:lstStyle/>
                    <a:p>
                      <a:r>
                        <a:rPr lang="en-MY" sz="1800" b="1" dirty="0"/>
                        <a:t>Message development</a:t>
                      </a:r>
                    </a:p>
                  </a:txBody>
                  <a:tcPr marL="68580" marR="68580" marT="34290" marB="34290"/>
                </a:tc>
                <a:tc>
                  <a:txBody>
                    <a:bodyPr/>
                    <a:lstStyle/>
                    <a:p>
                      <a:r>
                        <a:rPr lang="en-MY" sz="1800" b="1" dirty="0"/>
                        <a:t>complete</a:t>
                      </a:r>
                    </a:p>
                  </a:txBody>
                  <a:tcPr marL="68580" marR="68580" marT="34290" marB="34290"/>
                </a:tc>
                <a:extLst>
                  <a:ext uri="{0D108BD9-81ED-4DB2-BD59-A6C34878D82A}">
                    <a16:rowId xmlns:a16="http://schemas.microsoft.com/office/drawing/2014/main" val="3534880673"/>
                  </a:ext>
                </a:extLst>
              </a:tr>
              <a:tr h="879296">
                <a:tc>
                  <a:txBody>
                    <a:bodyPr/>
                    <a:lstStyle/>
                    <a:p>
                      <a:r>
                        <a:rPr lang="en-MY" sz="1800" b="1" dirty="0"/>
                        <a:t>Stage 3</a:t>
                      </a:r>
                    </a:p>
                  </a:txBody>
                  <a:tcPr marL="68580" marR="68580" marT="34290" marB="34290"/>
                </a:tc>
                <a:tc>
                  <a:txBody>
                    <a:bodyPr/>
                    <a:lstStyle/>
                    <a:p>
                      <a:r>
                        <a:rPr lang="en-MY" sz="1800" b="1" dirty="0"/>
                        <a:t>Partner With Event Organisers</a:t>
                      </a:r>
                    </a:p>
                  </a:txBody>
                  <a:tcPr marL="68580" marR="68580" marT="34290" marB="34290"/>
                </a:tc>
                <a:tc>
                  <a:txBody>
                    <a:bodyPr/>
                    <a:lstStyle/>
                    <a:p>
                      <a:r>
                        <a:rPr lang="en-MY" sz="1800" b="1" dirty="0"/>
                        <a:t>complete</a:t>
                      </a:r>
                    </a:p>
                  </a:txBody>
                  <a:tcPr marL="68580" marR="68580" marT="34290" marB="34290"/>
                </a:tc>
                <a:extLst>
                  <a:ext uri="{0D108BD9-81ED-4DB2-BD59-A6C34878D82A}">
                    <a16:rowId xmlns:a16="http://schemas.microsoft.com/office/drawing/2014/main" val="1794611458"/>
                  </a:ext>
                </a:extLst>
              </a:tr>
              <a:tr h="605136">
                <a:tc>
                  <a:txBody>
                    <a:bodyPr/>
                    <a:lstStyle/>
                    <a:p>
                      <a:r>
                        <a:rPr lang="en-MY" sz="1800" b="1" dirty="0"/>
                        <a:t>Stage 4</a:t>
                      </a:r>
                    </a:p>
                  </a:txBody>
                  <a:tcPr marL="68580" marR="68580" marT="34290" marB="34290"/>
                </a:tc>
                <a:tc>
                  <a:txBody>
                    <a:bodyPr/>
                    <a:lstStyle/>
                    <a:p>
                      <a:r>
                        <a:rPr lang="en-MY" sz="1800" b="1" dirty="0"/>
                        <a:t>Pilot Test</a:t>
                      </a:r>
                    </a:p>
                  </a:txBody>
                  <a:tcPr marL="68580" marR="68580" marT="34290" marB="34290"/>
                </a:tc>
                <a:tc>
                  <a:txBody>
                    <a:bodyPr/>
                    <a:lstStyle/>
                    <a:p>
                      <a:r>
                        <a:rPr lang="en-MY" sz="1800" b="1" dirty="0"/>
                        <a:t>Ongoing</a:t>
                      </a:r>
                    </a:p>
                  </a:txBody>
                  <a:tcPr marL="68580" marR="68580" marT="34290" marB="34290"/>
                </a:tc>
                <a:extLst>
                  <a:ext uri="{0D108BD9-81ED-4DB2-BD59-A6C34878D82A}">
                    <a16:rowId xmlns:a16="http://schemas.microsoft.com/office/drawing/2014/main" val="648839529"/>
                  </a:ext>
                </a:extLst>
              </a:tr>
              <a:tr h="605136">
                <a:tc>
                  <a:txBody>
                    <a:bodyPr/>
                    <a:lstStyle/>
                    <a:p>
                      <a:r>
                        <a:rPr lang="en-MY" sz="1800" b="1" dirty="0"/>
                        <a:t>Stage 5</a:t>
                      </a:r>
                    </a:p>
                  </a:txBody>
                  <a:tcPr marL="68580" marR="68580" marT="34290" marB="34290"/>
                </a:tc>
                <a:tc>
                  <a:txBody>
                    <a:bodyPr/>
                    <a:lstStyle/>
                    <a:p>
                      <a:r>
                        <a:rPr lang="en-MY" sz="1800" b="1" dirty="0"/>
                        <a:t>Implement</a:t>
                      </a:r>
                    </a:p>
                  </a:txBody>
                  <a:tcPr marL="68580" marR="68580" marT="34290" marB="34290"/>
                </a:tc>
                <a:tc>
                  <a:txBody>
                    <a:bodyPr/>
                    <a:lstStyle/>
                    <a:p>
                      <a:endParaRPr lang="en-MY" sz="1800" b="1" dirty="0"/>
                    </a:p>
                  </a:txBody>
                  <a:tcPr marL="68580" marR="68580" marT="34290" marB="34290"/>
                </a:tc>
                <a:extLst>
                  <a:ext uri="{0D108BD9-81ED-4DB2-BD59-A6C34878D82A}">
                    <a16:rowId xmlns:a16="http://schemas.microsoft.com/office/drawing/2014/main" val="42732695"/>
                  </a:ext>
                </a:extLst>
              </a:tr>
              <a:tr h="605136">
                <a:tc>
                  <a:txBody>
                    <a:bodyPr/>
                    <a:lstStyle/>
                    <a:p>
                      <a:r>
                        <a:rPr lang="en-MY" sz="1800" b="1" dirty="0"/>
                        <a:t>Stage 6</a:t>
                      </a:r>
                    </a:p>
                  </a:txBody>
                  <a:tcPr marL="68580" marR="68580" marT="34290" marB="34290"/>
                </a:tc>
                <a:tc>
                  <a:txBody>
                    <a:bodyPr/>
                    <a:lstStyle/>
                    <a:p>
                      <a:r>
                        <a:rPr lang="en-MY" sz="1800" b="1" dirty="0"/>
                        <a:t>Evaluate</a:t>
                      </a:r>
                    </a:p>
                  </a:txBody>
                  <a:tcPr marL="68580" marR="68580" marT="34290" marB="34290"/>
                </a:tc>
                <a:tc>
                  <a:txBody>
                    <a:bodyPr/>
                    <a:lstStyle/>
                    <a:p>
                      <a:endParaRPr lang="en-MY" sz="1800" b="1" dirty="0"/>
                    </a:p>
                  </a:txBody>
                  <a:tcPr marL="68580" marR="68580" marT="34290" marB="34290"/>
                </a:tc>
                <a:extLst>
                  <a:ext uri="{0D108BD9-81ED-4DB2-BD59-A6C34878D82A}">
                    <a16:rowId xmlns:a16="http://schemas.microsoft.com/office/drawing/2014/main" val="3095731643"/>
                  </a:ext>
                </a:extLst>
              </a:tr>
            </a:tbl>
          </a:graphicData>
        </a:graphic>
      </p:graphicFrame>
      <p:sp>
        <p:nvSpPr>
          <p:cNvPr id="3" name="Footer Placeholder 2">
            <a:extLst>
              <a:ext uri="{FF2B5EF4-FFF2-40B4-BE49-F238E27FC236}">
                <a16:creationId xmlns:a16="http://schemas.microsoft.com/office/drawing/2014/main" id="{2A11F693-8241-664C-9BBD-7426F969669A}"/>
              </a:ext>
            </a:extLst>
          </p:cNvPr>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2912421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14" y="243908"/>
            <a:ext cx="7021756" cy="850107"/>
          </a:xfrm>
        </p:spPr>
        <p:txBody>
          <a:bodyPr>
            <a:normAutofit/>
          </a:bodyPr>
          <a:lstStyle/>
          <a:p>
            <a:r>
              <a:rPr lang="en-MY" sz="3000" dirty="0"/>
              <a:t>PILOT Test</a:t>
            </a:r>
          </a:p>
        </p:txBody>
      </p:sp>
      <p:sp>
        <p:nvSpPr>
          <p:cNvPr id="4" name="Footer Placeholder 3"/>
          <p:cNvSpPr>
            <a:spLocks noGrp="1"/>
          </p:cNvSpPr>
          <p:nvPr>
            <p:ph type="ftr" sz="quarter" idx="11"/>
          </p:nvPr>
        </p:nvSpPr>
        <p:spPr/>
        <p:txBody>
          <a:bodyPr/>
          <a:lstStyle/>
          <a:p>
            <a:r>
              <a:rPr lang="en-MY"/>
              <a:t>ICUDDR Peru 2019</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3381875332"/>
              </p:ext>
            </p:extLst>
          </p:nvPr>
        </p:nvGraphicFramePr>
        <p:xfrm>
          <a:off x="261256" y="1094014"/>
          <a:ext cx="8768443" cy="5045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0393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857252"/>
            <a:ext cx="7087070" cy="481692"/>
          </a:xfrm>
        </p:spPr>
        <p:txBody>
          <a:bodyPr>
            <a:noAutofit/>
          </a:bodyPr>
          <a:lstStyle/>
          <a:p>
            <a:r>
              <a:rPr lang="en-MY" sz="3600" dirty="0"/>
              <a:t>Pilot test results</a:t>
            </a:r>
          </a:p>
        </p:txBody>
      </p:sp>
      <p:graphicFrame>
        <p:nvGraphicFramePr>
          <p:cNvPr id="4" name="Content Placeholder 5"/>
          <p:cNvGraphicFramePr>
            <a:graphicFrameLocks noGrp="1"/>
          </p:cNvGraphicFramePr>
          <p:nvPr>
            <p:ph sz="quarter" idx="13"/>
            <p:extLst>
              <p:ext uri="{D42A27DB-BD31-4B8C-83A1-F6EECF244321}">
                <p14:modId xmlns:p14="http://schemas.microsoft.com/office/powerpoint/2010/main" val="2126405659"/>
              </p:ext>
            </p:extLst>
          </p:nvPr>
        </p:nvGraphicFramePr>
        <p:xfrm>
          <a:off x="145472" y="1338944"/>
          <a:ext cx="8998527" cy="4947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0301941B-BF6C-4944-9D5A-9700DFB4CD3C}"/>
              </a:ext>
            </a:extLst>
          </p:cNvPr>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1317237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825" y="2114280"/>
            <a:ext cx="7773338" cy="1197133"/>
          </a:xfrm>
        </p:spPr>
        <p:txBody>
          <a:bodyPr>
            <a:normAutofit/>
          </a:bodyPr>
          <a:lstStyle/>
          <a:p>
            <a:r>
              <a:rPr lang="en-MY" sz="3000" dirty="0"/>
              <a:t>CONCLUSION </a:t>
            </a:r>
          </a:p>
        </p:txBody>
      </p:sp>
      <p:sp>
        <p:nvSpPr>
          <p:cNvPr id="3" name="Content Placeholder 2"/>
          <p:cNvSpPr>
            <a:spLocks noGrp="1"/>
          </p:cNvSpPr>
          <p:nvPr>
            <p:ph sz="quarter" idx="13"/>
          </p:nvPr>
        </p:nvSpPr>
        <p:spPr>
          <a:xfrm>
            <a:off x="685330" y="3311413"/>
            <a:ext cx="7772870" cy="2232137"/>
          </a:xfrm>
        </p:spPr>
        <p:txBody>
          <a:bodyPr>
            <a:noAutofit/>
          </a:bodyPr>
          <a:lstStyle/>
          <a:p>
            <a:r>
              <a:rPr lang="en-MY" sz="2700" b="1" dirty="0"/>
              <a:t>Those who were left behind</a:t>
            </a:r>
          </a:p>
          <a:p>
            <a:r>
              <a:rPr lang="en-MY" sz="2700" b="1" dirty="0"/>
              <a:t>The things that were meant to help them but had the potential to harm them</a:t>
            </a:r>
          </a:p>
          <a:p>
            <a:r>
              <a:rPr lang="en-MY" sz="2700" b="1" dirty="0"/>
              <a:t>And how media based prevention science could intervene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3500438" cy="153011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313" y="849649"/>
            <a:ext cx="2744687" cy="15377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438" y="856011"/>
            <a:ext cx="2948619" cy="1509649"/>
          </a:xfrm>
          <a:prstGeom prst="rect">
            <a:avLst/>
          </a:prstGeom>
        </p:spPr>
      </p:pic>
      <p:sp>
        <p:nvSpPr>
          <p:cNvPr id="4" name="Footer Placeholder 3">
            <a:extLst>
              <a:ext uri="{FF2B5EF4-FFF2-40B4-BE49-F238E27FC236}">
                <a16:creationId xmlns:a16="http://schemas.microsoft.com/office/drawing/2014/main" id="{0B1B8935-8CCC-6B41-A626-FD0722238187}"/>
              </a:ext>
            </a:extLst>
          </p:cNvPr>
          <p:cNvSpPr>
            <a:spLocks noGrp="1"/>
          </p:cNvSpPr>
          <p:nvPr>
            <p:ph type="ftr" sz="quarter" idx="11"/>
          </p:nvPr>
        </p:nvSpPr>
        <p:spPr/>
        <p:txBody>
          <a:bodyPr/>
          <a:lstStyle/>
          <a:p>
            <a:r>
              <a:rPr lang="en-MY"/>
              <a:t>ICUDDR Peru 2019</a:t>
            </a:r>
          </a:p>
        </p:txBody>
      </p:sp>
    </p:spTree>
    <p:extLst>
      <p:ext uri="{BB962C8B-B14F-4D97-AF65-F5344CB8AC3E}">
        <p14:creationId xmlns:p14="http://schemas.microsoft.com/office/powerpoint/2010/main" val="3926020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4"/>
          <p:cNvSpPr txBox="1">
            <a:spLocks noGrp="1"/>
          </p:cNvSpPr>
          <p:nvPr>
            <p:ph type="ctrTitle"/>
          </p:nvPr>
        </p:nvSpPr>
        <p:spPr>
          <a:xfrm>
            <a:off x="344250" y="1044257"/>
            <a:ext cx="7022321" cy="311459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latin typeface="Tahoma" panose="020B0604030504040204" pitchFamily="34" charset="0"/>
                <a:ea typeface="Tahoma" panose="020B0604030504040204" pitchFamily="34" charset="0"/>
                <a:cs typeface="Tahoma" panose="020B0604030504040204" pitchFamily="34" charset="0"/>
              </a:rPr>
              <a:t>PREVENTING MARIJUANA USE AMONG GHANAIAN TEENS</a:t>
            </a:r>
            <a:br>
              <a:rPr lang="en" sz="48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A PARENT-TARGETED APPROACH</a:t>
            </a:r>
          </a:p>
        </p:txBody>
      </p:sp>
      <p:sp>
        <p:nvSpPr>
          <p:cNvPr id="102" name="Google Shape;102;p24"/>
          <p:cNvSpPr txBox="1">
            <a:spLocks noGrp="1"/>
          </p:cNvSpPr>
          <p:nvPr>
            <p:ph type="subTitle" idx="1"/>
          </p:nvPr>
        </p:nvSpPr>
        <p:spPr>
          <a:xfrm>
            <a:off x="344250" y="4158847"/>
            <a:ext cx="3950348" cy="80014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lang="en" sz="12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lang="en" sz="12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lang="en" sz="12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lang="en" sz="12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lang="en" sz="12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lang="en" sz="16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r>
              <a:rPr lang="en" sz="1600" dirty="0">
                <a:latin typeface="Tahoma" panose="020B0604030504040204" pitchFamily="34" charset="0"/>
                <a:ea typeface="Tahoma" panose="020B0604030504040204" pitchFamily="34" charset="0"/>
                <a:cs typeface="Tahoma" panose="020B0604030504040204" pitchFamily="34" charset="0"/>
              </a:rPr>
              <a:t>BY:</a:t>
            </a:r>
          </a:p>
          <a:p>
            <a:pPr marL="0" lvl="0" indent="0" algn="l" rtl="0">
              <a:spcBef>
                <a:spcPts val="0"/>
              </a:spcBef>
              <a:spcAft>
                <a:spcPts val="0"/>
              </a:spcAft>
              <a:buNone/>
            </a:pPr>
            <a:r>
              <a:rPr lang="en" sz="1600" dirty="0">
                <a:latin typeface="Tahoma" panose="020B0604030504040204" pitchFamily="34" charset="0"/>
                <a:ea typeface="Tahoma" panose="020B0604030504040204" pitchFamily="34" charset="0"/>
                <a:cs typeface="Tahoma" panose="020B0604030504040204" pitchFamily="34" charset="0"/>
              </a:rPr>
              <a:t>REES HAKEEM ODURO</a:t>
            </a:r>
          </a:p>
          <a:p>
            <a:pPr marL="0" lvl="0" indent="0" algn="l" rtl="0">
              <a:spcBef>
                <a:spcPts val="0"/>
              </a:spcBef>
              <a:spcAft>
                <a:spcPts val="0"/>
              </a:spcAft>
              <a:buNone/>
            </a:pPr>
            <a:endParaRPr lang="en" sz="16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lang="en" sz="12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lang="en"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5551932" y="45593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125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31" y="243908"/>
            <a:ext cx="8468140" cy="1240508"/>
          </a:xfrm>
        </p:spPr>
        <p:txBody>
          <a:bodyPr>
            <a:normAutofit fontScale="90000"/>
          </a:bodyPr>
          <a:lstStyle/>
          <a:p>
            <a:pPr algn="ctr"/>
            <a:br>
              <a:rPr lang="en-US" dirty="0"/>
            </a:br>
            <a:br>
              <a:rPr lang="en-US" dirty="0"/>
            </a:br>
            <a:br>
              <a:rPr lang="en-US" dirty="0"/>
            </a:br>
            <a:br>
              <a:rPr lang="en-US" dirty="0"/>
            </a:br>
            <a:r>
              <a:rPr lang="en-US" sz="3600" dirty="0"/>
              <a:t>Our solution: </a:t>
            </a:r>
            <a:r>
              <a:rPr lang="en-US" sz="3600" dirty="0">
                <a:solidFill>
                  <a:schemeClr val="accent4"/>
                </a:solidFill>
              </a:rPr>
              <a:t>The EQUIP Model</a:t>
            </a:r>
            <a:r>
              <a:rPr lang="en-US" sz="3600" dirty="0"/>
              <a:t>, which integrates critical media and persuasion requirements </a:t>
            </a:r>
            <a:endParaRPr lang="en-US" sz="3600" dirty="0">
              <a:solidFill>
                <a:schemeClr val="accent4"/>
              </a:solidFill>
            </a:endParaRPr>
          </a:p>
        </p:txBody>
      </p:sp>
      <p:sp>
        <p:nvSpPr>
          <p:cNvPr id="3" name="Content Placeholder 2"/>
          <p:cNvSpPr>
            <a:spLocks noGrp="1"/>
          </p:cNvSpPr>
          <p:nvPr>
            <p:ph idx="1"/>
          </p:nvPr>
        </p:nvSpPr>
        <p:spPr>
          <a:xfrm>
            <a:off x="145774" y="1805050"/>
            <a:ext cx="6266901" cy="3057896"/>
          </a:xfrm>
        </p:spPr>
        <p:txBody>
          <a:bodyPr>
            <a:normAutofit/>
          </a:bodyPr>
          <a:lstStyle/>
          <a:p>
            <a:r>
              <a:rPr lang="en-US" sz="3200" dirty="0">
                <a:solidFill>
                  <a:schemeClr val="accent4"/>
                </a:solidFill>
              </a:rPr>
              <a:t>EQUIP </a:t>
            </a:r>
            <a:r>
              <a:rPr lang="en-US" sz="3200" dirty="0">
                <a:solidFill>
                  <a:schemeClr val="accent1"/>
                </a:solidFill>
              </a:rPr>
              <a:t>highlights the key design features for successful media-based persuasion</a:t>
            </a:r>
          </a:p>
          <a:p>
            <a:r>
              <a:rPr lang="en-US" sz="3200" dirty="0">
                <a:solidFill>
                  <a:schemeClr val="accent1"/>
                </a:solidFill>
              </a:rPr>
              <a:t>It is based on a strong and well-established evidence base</a:t>
            </a:r>
            <a:endParaRPr lang="en-US" sz="3200" dirty="0">
              <a:solidFill>
                <a:srgbClr val="FFFFFF"/>
              </a:solidFill>
            </a:endParaRPr>
          </a:p>
        </p:txBody>
      </p:sp>
      <p:sp>
        <p:nvSpPr>
          <p:cNvPr id="5" name="Footer Placeholder 4"/>
          <p:cNvSpPr>
            <a:spLocks noGrp="1"/>
          </p:cNvSpPr>
          <p:nvPr>
            <p:ph type="ftr" sz="quarter" idx="11"/>
          </p:nvPr>
        </p:nvSpPr>
        <p:spPr/>
        <p:txBody>
          <a:bodyPr/>
          <a:lstStyle/>
          <a:p>
            <a:r>
              <a:rPr lang="en-US"/>
              <a:t>ICUDDR Peru 2019</a:t>
            </a:r>
            <a:endParaRPr lang="en-US" dirty="0"/>
          </a:p>
        </p:txBody>
      </p:sp>
      <p:pic>
        <p:nvPicPr>
          <p:cNvPr id="7" name="Picture 6">
            <a:extLst>
              <a:ext uri="{FF2B5EF4-FFF2-40B4-BE49-F238E27FC236}">
                <a16:creationId xmlns:a16="http://schemas.microsoft.com/office/drawing/2014/main" id="{DE9DB10E-9270-F14A-BBC2-38E74A46AC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584892"/>
            <a:ext cx="1752600" cy="2013074"/>
          </a:xfrm>
          <a:prstGeom prst="rect">
            <a:avLst/>
          </a:prstGeom>
          <a:noFill/>
          <a:ln>
            <a:noFill/>
          </a:ln>
          <a:extLst>
            <a:ext uri="{FAA26D3D-D897-4be2-8F04-BA451C77F1D7}">
              <ma14:placeholderFlag xmlns:ma14="http://schemas.microsoft.com/office/mac/drawingml/2011/main" xmlns=""/>
            </a:ext>
          </a:extLst>
        </p:spPr>
      </p:pic>
      <p:pic>
        <p:nvPicPr>
          <p:cNvPr id="6" name="Picture 5">
            <a:extLst>
              <a:ext uri="{FF2B5EF4-FFF2-40B4-BE49-F238E27FC236}">
                <a16:creationId xmlns:a16="http://schemas.microsoft.com/office/drawing/2014/main" id="{C54E4187-3A6B-9845-9513-63BE70B4BAF9}"/>
              </a:ext>
            </a:extLst>
          </p:cNvPr>
          <p:cNvPicPr>
            <a:picLocks noChangeAspect="1"/>
          </p:cNvPicPr>
          <p:nvPr/>
        </p:nvPicPr>
        <p:blipFill>
          <a:blip r:embed="rId3"/>
          <a:stretch>
            <a:fillRect/>
          </a:stretch>
        </p:blipFill>
        <p:spPr>
          <a:xfrm>
            <a:off x="5281157" y="4160585"/>
            <a:ext cx="1690063" cy="2618509"/>
          </a:xfrm>
          <a:prstGeom prst="rect">
            <a:avLst/>
          </a:prstGeom>
        </p:spPr>
      </p:pic>
      <p:pic>
        <p:nvPicPr>
          <p:cNvPr id="9" name="Picture 8">
            <a:extLst>
              <a:ext uri="{FF2B5EF4-FFF2-40B4-BE49-F238E27FC236}">
                <a16:creationId xmlns:a16="http://schemas.microsoft.com/office/drawing/2014/main" id="{AD323DE6-B5A2-EC4D-B72A-C94388B147E1}"/>
              </a:ext>
            </a:extLst>
          </p:cNvPr>
          <p:cNvPicPr>
            <a:picLocks noChangeAspect="1"/>
          </p:cNvPicPr>
          <p:nvPr/>
        </p:nvPicPr>
        <p:blipFill>
          <a:blip r:embed="rId4"/>
          <a:stretch>
            <a:fillRect/>
          </a:stretch>
        </p:blipFill>
        <p:spPr>
          <a:xfrm>
            <a:off x="2307176" y="4349976"/>
            <a:ext cx="1555668" cy="2200518"/>
          </a:xfrm>
          <a:prstGeom prst="rect">
            <a:avLst/>
          </a:prstGeom>
        </p:spPr>
      </p:pic>
    </p:spTree>
    <p:extLst>
      <p:ext uri="{BB962C8B-B14F-4D97-AF65-F5344CB8AC3E}">
        <p14:creationId xmlns:p14="http://schemas.microsoft.com/office/powerpoint/2010/main" val="58978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5"/>
          <p:cNvSpPr txBox="1">
            <a:spLocks noGrp="1"/>
          </p:cNvSpPr>
          <p:nvPr>
            <p:ph type="title"/>
          </p:nvPr>
        </p:nvSpPr>
        <p:spPr>
          <a:xfrm>
            <a:off x="251749" y="437269"/>
            <a:ext cx="8520600" cy="9713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THE PROBLEM - MARIJUANA USE IN GHANA</a:t>
            </a:r>
          </a:p>
        </p:txBody>
      </p:sp>
      <p:sp>
        <p:nvSpPr>
          <p:cNvPr id="108" name="Google Shape;108;p25"/>
          <p:cNvSpPr txBox="1">
            <a:spLocks noGrp="1"/>
          </p:cNvSpPr>
          <p:nvPr>
            <p:ph type="body" idx="1"/>
          </p:nvPr>
        </p:nvSpPr>
        <p:spPr>
          <a:xfrm>
            <a:off x="39525" y="1603600"/>
            <a:ext cx="6813900" cy="50300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sz="2300" b="1" dirty="0">
                <a:latin typeface="Tahoma" panose="020B0604030504040204" pitchFamily="34" charset="0"/>
                <a:ea typeface="Tahoma" panose="020B0604030504040204" pitchFamily="34" charset="0"/>
                <a:cs typeface="Tahoma" panose="020B0604030504040204" pitchFamily="34" charset="0"/>
              </a:rPr>
              <a:t>Marijuana is the most commonly abused psychoactive illegal substance in Ghana</a:t>
            </a:r>
            <a:r>
              <a:rPr lang="en" sz="2300" dirty="0">
                <a:latin typeface="Tahoma" panose="020B0604030504040204" pitchFamily="34" charset="0"/>
                <a:ea typeface="Tahoma" panose="020B0604030504040204" pitchFamily="34" charset="0"/>
                <a:cs typeface="Tahoma" panose="020B0604030504040204" pitchFamily="34" charset="0"/>
              </a:rPr>
              <a:t> (</a:t>
            </a:r>
            <a:r>
              <a:rPr lang="en" sz="2300" dirty="0">
                <a:solidFill>
                  <a:srgbClr val="222222"/>
                </a:solidFill>
                <a:highlight>
                  <a:schemeClr val="lt1"/>
                </a:highlight>
                <a:latin typeface="Tahoma" panose="020B0604030504040204" pitchFamily="34" charset="0"/>
                <a:ea typeface="Tahoma" panose="020B0604030504040204" pitchFamily="34" charset="0"/>
                <a:cs typeface="Tahoma" panose="020B0604030504040204" pitchFamily="34" charset="0"/>
              </a:rPr>
              <a:t>Brown-Acquaye, 2001)</a:t>
            </a:r>
            <a:endParaRPr sz="2300" dirty="0">
              <a:latin typeface="Tahoma" panose="020B0604030504040204" pitchFamily="34" charset="0"/>
              <a:ea typeface="Tahoma" panose="020B0604030504040204" pitchFamily="34" charset="0"/>
              <a:cs typeface="Tahoma" panose="020B0604030504040204" pitchFamily="34" charset="0"/>
            </a:endParaRPr>
          </a:p>
          <a:p>
            <a:pPr marL="914400" lvl="1" indent="-342900" algn="l" rtl="0">
              <a:spcBef>
                <a:spcPts val="0"/>
              </a:spcBef>
              <a:spcAft>
                <a:spcPts val="0"/>
              </a:spcAft>
              <a:buSzPts val="1800"/>
              <a:buChar char="○"/>
            </a:pPr>
            <a:r>
              <a:rPr lang="en" sz="2300" dirty="0">
                <a:latin typeface="Tahoma" panose="020B0604030504040204" pitchFamily="34" charset="0"/>
                <a:ea typeface="Tahoma" panose="020B0604030504040204" pitchFamily="34" charset="0"/>
                <a:cs typeface="Tahoma" panose="020B0604030504040204" pitchFamily="34" charset="0"/>
              </a:rPr>
              <a:t>Average age of first use: between 10 and 12 years of age</a:t>
            </a:r>
            <a:endParaRPr sz="2300" dirty="0">
              <a:latin typeface="Tahoma" panose="020B0604030504040204" pitchFamily="34" charset="0"/>
              <a:ea typeface="Tahoma" panose="020B0604030504040204" pitchFamily="34" charset="0"/>
              <a:cs typeface="Tahoma" panose="020B0604030504040204" pitchFamily="34" charset="0"/>
            </a:endParaRPr>
          </a:p>
          <a:p>
            <a:pPr marL="914400" lvl="1" indent="-342900" algn="l" rtl="0">
              <a:spcBef>
                <a:spcPts val="0"/>
              </a:spcBef>
              <a:spcAft>
                <a:spcPts val="0"/>
              </a:spcAft>
              <a:buSzPts val="1800"/>
              <a:buChar char="○"/>
            </a:pPr>
            <a:r>
              <a:rPr lang="en" sz="2300" dirty="0">
                <a:latin typeface="Tahoma" panose="020B0604030504040204" pitchFamily="34" charset="0"/>
                <a:ea typeface="Tahoma" panose="020B0604030504040204" pitchFamily="34" charset="0"/>
                <a:cs typeface="Tahoma" panose="020B0604030504040204" pitchFamily="34" charset="0"/>
              </a:rPr>
              <a:t>Reason for initiation = Experimentation </a:t>
            </a:r>
          </a:p>
          <a:p>
            <a:pPr marL="914400" lvl="1" indent="-342900" algn="l" rtl="0">
              <a:spcBef>
                <a:spcPts val="0"/>
              </a:spcBef>
              <a:spcAft>
                <a:spcPts val="0"/>
              </a:spcAft>
              <a:buSzPts val="1800"/>
              <a:buChar char="○"/>
            </a:pPr>
            <a:endParaRPr sz="2300" dirty="0">
              <a:latin typeface="Tahoma" panose="020B0604030504040204" pitchFamily="34" charset="0"/>
              <a:ea typeface="Tahoma" panose="020B0604030504040204" pitchFamily="34" charset="0"/>
              <a:cs typeface="Tahoma" panose="020B0604030504040204" pitchFamily="34" charset="0"/>
            </a:endParaRPr>
          </a:p>
          <a:p>
            <a:pPr marL="457200" lvl="0" indent="-342900" algn="l" rtl="0">
              <a:lnSpc>
                <a:spcPct val="100000"/>
              </a:lnSpc>
              <a:spcBef>
                <a:spcPts val="0"/>
              </a:spcBef>
              <a:spcAft>
                <a:spcPts val="0"/>
              </a:spcAft>
              <a:buSzPts val="1800"/>
              <a:buChar char="●"/>
            </a:pPr>
            <a:r>
              <a:rPr lang="en" sz="2300" b="1" dirty="0">
                <a:latin typeface="Tahoma" panose="020B0604030504040204" pitchFamily="34" charset="0"/>
                <a:ea typeface="Tahoma" panose="020B0604030504040204" pitchFamily="34" charset="0"/>
                <a:cs typeface="Tahoma" panose="020B0604030504040204" pitchFamily="34" charset="0"/>
              </a:rPr>
              <a:t>Parental involvement</a:t>
            </a:r>
            <a:r>
              <a:rPr lang="en" sz="2300" dirty="0">
                <a:latin typeface="Tahoma" panose="020B0604030504040204" pitchFamily="34" charset="0"/>
                <a:ea typeface="Tahoma" panose="020B0604030504040204" pitchFamily="34" charset="0"/>
                <a:cs typeface="Tahoma" panose="020B0604030504040204" pitchFamily="34" charset="0"/>
              </a:rPr>
              <a:t> (coming from a dual-parent family) reduces teen rates of marijuana use </a:t>
            </a:r>
            <a:r>
              <a:rPr lang="en" sz="2300" dirty="0">
                <a:solidFill>
                  <a:srgbClr val="222222"/>
                </a:solidFill>
                <a:highlight>
                  <a:schemeClr val="lt1"/>
                </a:highlight>
                <a:latin typeface="Tahoma" panose="020B0604030504040204" pitchFamily="34" charset="0"/>
                <a:ea typeface="Tahoma" panose="020B0604030504040204" pitchFamily="34" charset="0"/>
                <a:cs typeface="Tahoma" panose="020B0604030504040204" pitchFamily="34" charset="0"/>
              </a:rPr>
              <a:t>(Doku, Koivusilta, &amp; Rimpelä, 2012)</a:t>
            </a:r>
            <a:endParaRPr sz="2300" dirty="0">
              <a:latin typeface="Tahoma" panose="020B0604030504040204" pitchFamily="34" charset="0"/>
              <a:ea typeface="Tahoma" panose="020B0604030504040204" pitchFamily="34" charset="0"/>
              <a:cs typeface="Tahoma" panose="020B0604030504040204" pitchFamily="34" charset="0"/>
            </a:endParaRPr>
          </a:p>
          <a:p>
            <a:pPr marL="914400" lvl="1" indent="-342900" algn="l" rtl="0">
              <a:spcBef>
                <a:spcPts val="0"/>
              </a:spcBef>
              <a:spcAft>
                <a:spcPts val="0"/>
              </a:spcAft>
              <a:buSzPts val="1800"/>
              <a:buChar char="○"/>
            </a:pPr>
            <a:r>
              <a:rPr lang="en" sz="2300" dirty="0">
                <a:latin typeface="Tahoma" panose="020B0604030504040204" pitchFamily="34" charset="0"/>
                <a:ea typeface="Tahoma" panose="020B0604030504040204" pitchFamily="34" charset="0"/>
                <a:cs typeface="Tahoma" panose="020B0604030504040204" pitchFamily="34" charset="0"/>
              </a:rPr>
              <a:t>Social position (plans after graduation) were strongly associated with marijuana use</a:t>
            </a:r>
            <a:endParaRPr sz="2300" dirty="0">
              <a:latin typeface="Tahoma" panose="020B0604030504040204" pitchFamily="34" charset="0"/>
              <a:ea typeface="Tahoma" panose="020B0604030504040204" pitchFamily="34" charset="0"/>
              <a:cs typeface="Tahoma" panose="020B0604030504040204" pitchFamily="34" charset="0"/>
            </a:endParaRPr>
          </a:p>
          <a:p>
            <a:pPr marL="1371600" lvl="2" indent="-342900" algn="l" rtl="0">
              <a:spcBef>
                <a:spcPts val="0"/>
              </a:spcBef>
              <a:spcAft>
                <a:spcPts val="0"/>
              </a:spcAft>
              <a:buSzPts val="1800"/>
              <a:buChar char="■"/>
            </a:pPr>
            <a:r>
              <a:rPr lang="en" sz="2300" dirty="0">
                <a:latin typeface="Tahoma" panose="020B0604030504040204" pitchFamily="34" charset="0"/>
                <a:ea typeface="Tahoma" panose="020B0604030504040204" pitchFamily="34" charset="0"/>
                <a:cs typeface="Tahoma" panose="020B0604030504040204" pitchFamily="34" charset="0"/>
              </a:rPr>
              <a:t>Use was highest among students that did not plan to continue their education</a:t>
            </a:r>
            <a:endParaRPr sz="23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1600"/>
              </a:spcBef>
              <a:spcAft>
                <a:spcPts val="1600"/>
              </a:spcAft>
              <a:buNone/>
            </a:pPr>
            <a:endParaRPr dirty="0"/>
          </a:p>
        </p:txBody>
      </p:sp>
      <p:sp>
        <p:nvSpPr>
          <p:cNvPr id="110" name="Google Shape;110;p2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30</a:t>
            </a:fld>
            <a:endParaRPr/>
          </a:p>
        </p:txBody>
      </p:sp>
      <p:pic>
        <p:nvPicPr>
          <p:cNvPr id="109" name="Google Shape;109;p25"/>
          <p:cNvPicPr preferRelativeResize="0"/>
          <p:nvPr/>
        </p:nvPicPr>
        <p:blipFill>
          <a:blip r:embed="rId3">
            <a:alphaModFix/>
          </a:blip>
          <a:stretch>
            <a:fillRect/>
          </a:stretch>
        </p:blipFill>
        <p:spPr>
          <a:xfrm>
            <a:off x="6838950" y="2026669"/>
            <a:ext cx="2305050" cy="4127500"/>
          </a:xfrm>
          <a:prstGeom prst="rect">
            <a:avLst/>
          </a:prstGeom>
          <a:noFill/>
          <a:ln>
            <a:noFill/>
          </a:ln>
        </p:spPr>
      </p:pic>
    </p:spTree>
    <p:extLst>
      <p:ext uri="{BB962C8B-B14F-4D97-AF65-F5344CB8AC3E}">
        <p14:creationId xmlns:p14="http://schemas.microsoft.com/office/powerpoint/2010/main" val="2620769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Tahoma" panose="020B0604030504040204" pitchFamily="34" charset="0"/>
                <a:ea typeface="Tahoma" panose="020B0604030504040204" pitchFamily="34" charset="0"/>
                <a:cs typeface="Tahoma" panose="020B0604030504040204" pitchFamily="34" charset="0"/>
              </a:rPr>
              <a:t>TARGET AUDIENCE</a:t>
            </a:r>
          </a:p>
        </p:txBody>
      </p:sp>
      <p:sp>
        <p:nvSpPr>
          <p:cNvPr id="116" name="Google Shape;116;p26"/>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800" b="1" dirty="0">
                <a:latin typeface="Tahoma" panose="020B0604030504040204" pitchFamily="34" charset="0"/>
                <a:ea typeface="Tahoma" panose="020B0604030504040204" pitchFamily="34" charset="0"/>
                <a:cs typeface="Tahoma" panose="020B0604030504040204" pitchFamily="34" charset="0"/>
              </a:rPr>
              <a:t>Parents of vulnerable (Adolescents) non users</a:t>
            </a:r>
          </a:p>
          <a:p>
            <a:pPr marL="457200" lvl="0" indent="-381000" algn="l" rtl="0">
              <a:spcBef>
                <a:spcPts val="0"/>
              </a:spcBef>
              <a:spcAft>
                <a:spcPts val="0"/>
              </a:spcAft>
              <a:buSzPts val="2400"/>
              <a:buChar char="●"/>
            </a:pPr>
            <a:endParaRPr lang="en" sz="2800" b="1" dirty="0">
              <a:latin typeface="Tahoma" panose="020B0604030504040204" pitchFamily="34" charset="0"/>
              <a:ea typeface="Tahoma" panose="020B0604030504040204" pitchFamily="34" charset="0"/>
              <a:cs typeface="Tahoma" panose="020B0604030504040204" pitchFamily="34" charset="0"/>
            </a:endParaRPr>
          </a:p>
          <a:p>
            <a:pPr marL="457200" lvl="0" indent="-381000" algn="l" rtl="0">
              <a:spcBef>
                <a:spcPts val="0"/>
              </a:spcBef>
              <a:spcAft>
                <a:spcPts val="0"/>
              </a:spcAft>
              <a:buSzPts val="2400"/>
              <a:buChar char="●"/>
            </a:pPr>
            <a:r>
              <a:rPr lang="en" sz="2800" b="1" dirty="0">
                <a:latin typeface="Tahoma" panose="020B0604030504040204" pitchFamily="34" charset="0"/>
                <a:ea typeface="Tahoma" panose="020B0604030504040204" pitchFamily="34" charset="0"/>
                <a:cs typeface="Tahoma" panose="020B0604030504040204" pitchFamily="34" charset="0"/>
              </a:rPr>
              <a:t>Vulnerable (Adolescents) nonusers:</a:t>
            </a:r>
            <a:r>
              <a:rPr lang="en" sz="2800" dirty="0">
                <a:latin typeface="Tahoma" panose="020B0604030504040204" pitchFamily="34" charset="0"/>
                <a:ea typeface="Tahoma" panose="020B0604030504040204" pitchFamily="34" charset="0"/>
                <a:cs typeface="Tahoma" panose="020B0604030504040204" pitchFamily="34" charset="0"/>
              </a:rPr>
              <a:t> someone who has not used the substance, but is open to using in the future.</a:t>
            </a:r>
            <a:endParaRPr sz="2800" dirty="0">
              <a:latin typeface="Tahoma" panose="020B0604030504040204" pitchFamily="34" charset="0"/>
              <a:ea typeface="Tahoma" panose="020B0604030504040204" pitchFamily="34" charset="0"/>
              <a:cs typeface="Tahoma" panose="020B0604030504040204" pitchFamily="34" charset="0"/>
            </a:endParaRPr>
          </a:p>
          <a:p>
            <a:pPr marL="914400" lvl="1" indent="-381000" algn="l" rtl="0">
              <a:spcBef>
                <a:spcPts val="0"/>
              </a:spcBef>
              <a:spcAft>
                <a:spcPts val="0"/>
              </a:spcAft>
              <a:buSzPts val="2400"/>
              <a:buChar char="○"/>
            </a:pPr>
            <a:r>
              <a:rPr lang="en" sz="2800" dirty="0">
                <a:latin typeface="Tahoma" panose="020B0604030504040204" pitchFamily="34" charset="0"/>
                <a:ea typeface="Tahoma" panose="020B0604030504040204" pitchFamily="34" charset="0"/>
                <a:cs typeface="Tahoma" panose="020B0604030504040204" pitchFamily="34" charset="0"/>
              </a:rPr>
              <a:t>Open and ambivalent about use - have both positive and negative beliefs</a:t>
            </a:r>
            <a:endParaRPr sz="2800" dirty="0">
              <a:latin typeface="Tahoma" panose="020B0604030504040204" pitchFamily="34" charset="0"/>
              <a:ea typeface="Tahoma" panose="020B0604030504040204" pitchFamily="34" charset="0"/>
              <a:cs typeface="Tahoma" panose="020B0604030504040204" pitchFamily="34" charset="0"/>
            </a:endParaRPr>
          </a:p>
          <a:p>
            <a:pPr marL="914400" lvl="1" indent="-381000" algn="l" rtl="0">
              <a:spcBef>
                <a:spcPts val="0"/>
              </a:spcBef>
              <a:spcAft>
                <a:spcPts val="0"/>
              </a:spcAft>
              <a:buSzPts val="2400"/>
              <a:buChar char="○"/>
            </a:pPr>
            <a:r>
              <a:rPr lang="en" sz="2800" dirty="0">
                <a:latin typeface="Tahoma" panose="020B0604030504040204" pitchFamily="34" charset="0"/>
                <a:ea typeface="Tahoma" panose="020B0604030504040204" pitchFamily="34" charset="0"/>
                <a:cs typeface="Tahoma" panose="020B0604030504040204" pitchFamily="34" charset="0"/>
              </a:rPr>
              <a:t>Can be resistant to anti-marijuana messages</a:t>
            </a:r>
            <a:endParaRPr sz="2800" dirty="0">
              <a:latin typeface="Tahoma" panose="020B0604030504040204" pitchFamily="34" charset="0"/>
              <a:ea typeface="Tahoma" panose="020B0604030504040204" pitchFamily="34" charset="0"/>
              <a:cs typeface="Tahoma" panose="020B0604030504040204" pitchFamily="34" charset="0"/>
            </a:endParaRPr>
          </a:p>
          <a:p>
            <a:pPr marL="0" lvl="0" indent="0" algn="l" rtl="0">
              <a:spcBef>
                <a:spcPts val="1600"/>
              </a:spcBef>
              <a:spcAft>
                <a:spcPts val="0"/>
              </a:spcAft>
              <a:buNone/>
            </a:pPr>
            <a:endParaRPr sz="2800" dirty="0"/>
          </a:p>
          <a:p>
            <a:pPr marL="0" lvl="0" indent="0" algn="l" rtl="0">
              <a:spcBef>
                <a:spcPts val="1600"/>
              </a:spcBef>
              <a:spcAft>
                <a:spcPts val="0"/>
              </a:spcAft>
              <a:buClr>
                <a:schemeClr val="dk2"/>
              </a:buClr>
              <a:buSzPts val="1100"/>
              <a:buFont typeface="Arial"/>
              <a:buNone/>
            </a:pPr>
            <a:endParaRPr sz="2800" dirty="0">
              <a:latin typeface="Calibri"/>
              <a:ea typeface="Calibri"/>
              <a:cs typeface="Calibri"/>
              <a:sym typeface="Calibri"/>
            </a:endParaRPr>
          </a:p>
          <a:p>
            <a:pPr marL="0" lvl="0" indent="0" algn="l" rtl="0">
              <a:spcBef>
                <a:spcPts val="0"/>
              </a:spcBef>
              <a:spcAft>
                <a:spcPts val="0"/>
              </a:spcAft>
              <a:buNone/>
            </a:pPr>
            <a:endParaRPr sz="2800" dirty="0"/>
          </a:p>
          <a:p>
            <a:pPr marL="0" lvl="0" indent="0" algn="l" rtl="0">
              <a:spcBef>
                <a:spcPts val="1600"/>
              </a:spcBef>
              <a:spcAft>
                <a:spcPts val="1600"/>
              </a:spcAft>
              <a:buNone/>
            </a:pPr>
            <a:endParaRPr dirty="0"/>
          </a:p>
        </p:txBody>
      </p:sp>
      <p:sp>
        <p:nvSpPr>
          <p:cNvPr id="118" name="Google Shape;118;p2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31</a:t>
            </a:fld>
            <a:endParaRPr/>
          </a:p>
        </p:txBody>
      </p:sp>
      <p:sp>
        <p:nvSpPr>
          <p:cNvPr id="117" name="Google Shape;117;p26"/>
          <p:cNvSpPr txBox="1"/>
          <p:nvPr/>
        </p:nvSpPr>
        <p:spPr>
          <a:xfrm>
            <a:off x="-4375" y="6365467"/>
            <a:ext cx="3740400" cy="90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200" dirty="0">
                <a:solidFill>
                  <a:srgbClr val="222222"/>
                </a:solidFill>
                <a:highlight>
                  <a:srgbClr val="FFFFFF"/>
                </a:highlight>
                <a:latin typeface="Playfair Display"/>
                <a:ea typeface="Playfair Display"/>
                <a:cs typeface="Playfair Display"/>
                <a:sym typeface="Playfair Display"/>
              </a:rPr>
              <a:t>Crano, Siegel, Alvaro, Lac, &amp; Hemovich (2008)</a:t>
            </a:r>
            <a:endParaRPr sz="1200" dirty="0">
              <a:latin typeface="Playfair Display"/>
              <a:ea typeface="Playfair Display"/>
              <a:cs typeface="Playfair Display"/>
              <a:sym typeface="Playfair Display"/>
            </a:endParaRPr>
          </a:p>
        </p:txBody>
      </p:sp>
    </p:spTree>
    <p:extLst>
      <p:ext uri="{BB962C8B-B14F-4D97-AF65-F5344CB8AC3E}">
        <p14:creationId xmlns:p14="http://schemas.microsoft.com/office/powerpoint/2010/main" val="1504652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3" y="122787"/>
            <a:ext cx="8438407" cy="1096412"/>
          </a:xfrm>
        </p:spPr>
        <p:txBody>
          <a:bodyPr/>
          <a:lstStyle/>
          <a:p>
            <a:r>
              <a:rPr lang="en-US" sz="2400" dirty="0">
                <a:latin typeface="Tahoma" panose="020B0604030504040204" pitchFamily="34" charset="0"/>
                <a:ea typeface="Tahoma" panose="020B0604030504040204" pitchFamily="34" charset="0"/>
                <a:cs typeface="Tahoma" panose="020B0604030504040204" pitchFamily="34" charset="0"/>
              </a:rPr>
              <a:t>EQUIP MODEL, THEORY OF PLANNED BEHAVIOUR (TPB) &amp; TWO STEP FLOW MODEL</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5" name="Rounded Rectangle 4"/>
          <p:cNvSpPr/>
          <p:nvPr/>
        </p:nvSpPr>
        <p:spPr>
          <a:xfrm>
            <a:off x="409271" y="1591028"/>
            <a:ext cx="2621605" cy="5080325"/>
          </a:xfrm>
          <a:prstGeom prst="roundRect">
            <a:avLst/>
          </a:prstGeom>
          <a:solidFill>
            <a:srgbClr val="FF0000"/>
          </a:solidFill>
          <a:ln>
            <a:solidFill>
              <a:srgbClr val="FF0000"/>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sz="2000" b="1" dirty="0">
              <a:latin typeface="Tahoma" panose="020B0604030504040204" pitchFamily="34" charset="0"/>
              <a:ea typeface="Tahoma" panose="020B0604030504040204" pitchFamily="34" charset="0"/>
              <a:cs typeface="Tahoma" panose="020B0604030504040204" pitchFamily="34" charset="0"/>
            </a:endParaRPr>
          </a:p>
          <a:p>
            <a:pPr algn="ctr"/>
            <a:endParaRPr lang="en-US" sz="2000" b="1" dirty="0">
              <a:latin typeface="Tahoma" panose="020B0604030504040204" pitchFamily="34" charset="0"/>
              <a:ea typeface="Tahoma" panose="020B0604030504040204" pitchFamily="34" charset="0"/>
              <a:cs typeface="Tahoma" panose="020B0604030504040204" pitchFamily="34" charset="0"/>
            </a:endParaRPr>
          </a:p>
          <a:p>
            <a:pPr algn="ctr"/>
            <a:r>
              <a:rPr lang="en-US" sz="2000" b="1" u="sng" dirty="0">
                <a:solidFill>
                  <a:schemeClr val="bg2"/>
                </a:solidFill>
                <a:latin typeface="Tahoma" panose="020B0604030504040204" pitchFamily="34" charset="0"/>
                <a:ea typeface="Tahoma" panose="020B0604030504040204" pitchFamily="34" charset="0"/>
                <a:cs typeface="Tahoma" panose="020B0604030504040204" pitchFamily="34" charset="0"/>
              </a:rPr>
              <a:t>EQUIP MODEL</a:t>
            </a:r>
          </a:p>
          <a:p>
            <a:pPr algn="ctr"/>
            <a:endParaRPr lang="en-US"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sz="1800" b="1" dirty="0">
                <a:solidFill>
                  <a:schemeClr val="bg2"/>
                </a:solidFill>
                <a:latin typeface="Tahoma" panose="020B0604030504040204" pitchFamily="34" charset="0"/>
                <a:ea typeface="Tahoma" panose="020B0604030504040204" pitchFamily="34" charset="0"/>
                <a:cs typeface="Tahoma" panose="020B0604030504040204" pitchFamily="34" charset="0"/>
              </a:rPr>
              <a:t>ENGAGE</a:t>
            </a:r>
          </a:p>
          <a:p>
            <a:pPr marL="285750" indent="-285750">
              <a:buFont typeface="Wingdings" panose="05000000000000000000" pitchFamily="2" charset="2"/>
              <a:buChar char="q"/>
            </a:pPr>
            <a:endParaRPr lang="en-US" sz="1800"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sz="1800" b="1" dirty="0">
                <a:solidFill>
                  <a:schemeClr val="bg2"/>
                </a:solidFill>
                <a:latin typeface="Tahoma" panose="020B0604030504040204" pitchFamily="34" charset="0"/>
                <a:ea typeface="Tahoma" panose="020B0604030504040204" pitchFamily="34" charset="0"/>
                <a:cs typeface="Tahoma" panose="020B0604030504040204" pitchFamily="34" charset="0"/>
              </a:rPr>
              <a:t>QUESTION</a:t>
            </a:r>
          </a:p>
          <a:p>
            <a:pPr marL="285750" indent="-285750">
              <a:buFont typeface="Wingdings" panose="05000000000000000000" pitchFamily="2" charset="2"/>
              <a:buChar char="q"/>
            </a:pPr>
            <a:endParaRPr lang="en-US" sz="1800"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sz="1800" b="1" dirty="0">
                <a:solidFill>
                  <a:schemeClr val="bg2"/>
                </a:solidFill>
                <a:latin typeface="Tahoma" panose="020B0604030504040204" pitchFamily="34" charset="0"/>
                <a:ea typeface="Tahoma" panose="020B0604030504040204" pitchFamily="34" charset="0"/>
                <a:cs typeface="Tahoma" panose="020B0604030504040204" pitchFamily="34" charset="0"/>
              </a:rPr>
              <a:t>UNDERMINE</a:t>
            </a:r>
          </a:p>
          <a:p>
            <a:pPr marL="285750" indent="-285750">
              <a:buFont typeface="Wingdings" panose="05000000000000000000" pitchFamily="2" charset="2"/>
              <a:buChar char="q"/>
            </a:pPr>
            <a:endParaRPr lang="en-US" sz="1800"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sz="1800" b="1" dirty="0">
                <a:solidFill>
                  <a:schemeClr val="bg2"/>
                </a:solidFill>
                <a:latin typeface="Tahoma" panose="020B0604030504040204" pitchFamily="34" charset="0"/>
                <a:ea typeface="Tahoma" panose="020B0604030504040204" pitchFamily="34" charset="0"/>
                <a:cs typeface="Tahoma" panose="020B0604030504040204" pitchFamily="34" charset="0"/>
              </a:rPr>
              <a:t>INFORM</a:t>
            </a:r>
          </a:p>
          <a:p>
            <a:pPr marL="285750" indent="-285750">
              <a:buFont typeface="Wingdings" panose="05000000000000000000" pitchFamily="2" charset="2"/>
              <a:buChar char="q"/>
            </a:pPr>
            <a:endParaRPr lang="en-US" sz="1800"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sz="1800" b="1" dirty="0">
                <a:solidFill>
                  <a:schemeClr val="bg2"/>
                </a:solidFill>
                <a:latin typeface="Tahoma" panose="020B0604030504040204" pitchFamily="34" charset="0"/>
                <a:ea typeface="Tahoma" panose="020B0604030504040204" pitchFamily="34" charset="0"/>
                <a:cs typeface="Tahoma" panose="020B0604030504040204" pitchFamily="34" charset="0"/>
              </a:rPr>
              <a:t>PERSUADE</a:t>
            </a: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5"/>
          <p:cNvSpPr/>
          <p:nvPr/>
        </p:nvSpPr>
        <p:spPr>
          <a:xfrm>
            <a:off x="3244260" y="1696452"/>
            <a:ext cx="2655479" cy="4974901"/>
          </a:xfrm>
          <a:prstGeom prst="roundRect">
            <a:avLst/>
          </a:prstGeom>
          <a:solidFill>
            <a:schemeClr val="tx1"/>
          </a:solidFill>
          <a:ln>
            <a:solidFill>
              <a:schemeClr val="tx1"/>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u="sng" dirty="0">
                <a:solidFill>
                  <a:schemeClr val="bg2"/>
                </a:solidFill>
                <a:latin typeface="Tahoma" panose="020B0604030504040204" pitchFamily="34" charset="0"/>
                <a:ea typeface="Tahoma" panose="020B0604030504040204" pitchFamily="34" charset="0"/>
                <a:cs typeface="Tahoma" panose="020B0604030504040204" pitchFamily="34" charset="0"/>
              </a:rPr>
              <a:t>THEORY OF PLANNED BEHAVIOUR</a:t>
            </a:r>
          </a:p>
          <a:p>
            <a:pPr algn="ctr"/>
            <a:endParaRPr lang="en-US" sz="18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b="1" dirty="0">
                <a:solidFill>
                  <a:schemeClr val="bg2"/>
                </a:solidFill>
                <a:latin typeface="Tahoma" panose="020B0604030504040204" pitchFamily="34" charset="0"/>
                <a:ea typeface="Tahoma" panose="020B0604030504040204" pitchFamily="34" charset="0"/>
                <a:cs typeface="Tahoma" panose="020B0604030504040204" pitchFamily="34" charset="0"/>
              </a:rPr>
              <a:t>ATTITUDES</a:t>
            </a:r>
          </a:p>
          <a:p>
            <a:pPr marL="285750" indent="-285750">
              <a:buFont typeface="Wingdings" panose="05000000000000000000" pitchFamily="2" charset="2"/>
              <a:buChar char="q"/>
            </a:pPr>
            <a:endParaRPr lang="en-US"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b="1" dirty="0">
                <a:solidFill>
                  <a:schemeClr val="bg2"/>
                </a:solidFill>
                <a:latin typeface="Tahoma" panose="020B0604030504040204" pitchFamily="34" charset="0"/>
                <a:ea typeface="Tahoma" panose="020B0604030504040204" pitchFamily="34" charset="0"/>
                <a:cs typeface="Tahoma" panose="020B0604030504040204" pitchFamily="34" charset="0"/>
              </a:rPr>
              <a:t>SUBJECTIVE NORMS</a:t>
            </a:r>
          </a:p>
          <a:p>
            <a:pPr marL="285750" indent="-285750">
              <a:buFont typeface="Wingdings" panose="05000000000000000000" pitchFamily="2" charset="2"/>
              <a:buChar char="q"/>
            </a:pPr>
            <a:endParaRPr lang="en-US"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b="1" dirty="0">
                <a:solidFill>
                  <a:schemeClr val="bg2"/>
                </a:solidFill>
                <a:latin typeface="Tahoma" panose="020B0604030504040204" pitchFamily="34" charset="0"/>
                <a:ea typeface="Tahoma" panose="020B0604030504040204" pitchFamily="34" charset="0"/>
                <a:cs typeface="Tahoma" panose="020B0604030504040204" pitchFamily="34" charset="0"/>
              </a:rPr>
              <a:t>PERCEIVED BEHAVIORAL CONTROL</a:t>
            </a:r>
          </a:p>
          <a:p>
            <a:pPr marL="285750" indent="-285750">
              <a:buFont typeface="Wingdings" panose="05000000000000000000" pitchFamily="2" charset="2"/>
              <a:buChar char="q"/>
            </a:pPr>
            <a:endParaRPr lang="en-US"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b="1" dirty="0">
                <a:solidFill>
                  <a:schemeClr val="bg2"/>
                </a:solidFill>
                <a:latin typeface="Tahoma" panose="020B0604030504040204" pitchFamily="34" charset="0"/>
                <a:ea typeface="Tahoma" panose="020B0604030504040204" pitchFamily="34" charset="0"/>
                <a:cs typeface="Tahoma" panose="020B0604030504040204" pitchFamily="34" charset="0"/>
              </a:rPr>
              <a:t>INTENTION</a:t>
            </a:r>
          </a:p>
          <a:p>
            <a:pPr marL="285750" indent="-285750">
              <a:buFont typeface="Wingdings" panose="05000000000000000000" pitchFamily="2" charset="2"/>
              <a:buChar char="q"/>
            </a:pPr>
            <a:endParaRPr lang="en-US"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b="1" dirty="0">
                <a:solidFill>
                  <a:schemeClr val="bg2"/>
                </a:solidFill>
                <a:latin typeface="Tahoma" panose="020B0604030504040204" pitchFamily="34" charset="0"/>
                <a:ea typeface="Tahoma" panose="020B0604030504040204" pitchFamily="34" charset="0"/>
                <a:cs typeface="Tahoma" panose="020B0604030504040204" pitchFamily="34" charset="0"/>
              </a:rPr>
              <a:t>BEHAVIOUR</a:t>
            </a:r>
          </a:p>
        </p:txBody>
      </p:sp>
      <p:sp>
        <p:nvSpPr>
          <p:cNvPr id="7" name="Rounded Rectangle 6"/>
          <p:cNvSpPr/>
          <p:nvPr/>
        </p:nvSpPr>
        <p:spPr>
          <a:xfrm>
            <a:off x="6195319" y="1591028"/>
            <a:ext cx="2636981" cy="5080325"/>
          </a:xfrm>
          <a:prstGeom prst="roundRect">
            <a:avLst/>
          </a:prstGeom>
          <a:solidFill>
            <a:schemeClr val="accent4"/>
          </a:solidFill>
          <a:ln>
            <a:solidFill>
              <a:schemeClr val="accent4"/>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sz="1800" b="1" u="sng"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algn="ctr"/>
            <a:endParaRPr lang="en-US" sz="1800" b="1" u="sng"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algn="ctr"/>
            <a:r>
              <a:rPr lang="en-US" sz="1800" b="1" u="sng" dirty="0">
                <a:solidFill>
                  <a:schemeClr val="bg2"/>
                </a:solidFill>
                <a:latin typeface="Tahoma" panose="020B0604030504040204" pitchFamily="34" charset="0"/>
                <a:ea typeface="Tahoma" panose="020B0604030504040204" pitchFamily="34" charset="0"/>
                <a:cs typeface="Tahoma" panose="020B0604030504040204" pitchFamily="34" charset="0"/>
              </a:rPr>
              <a:t>TWO STEP FLOW MODEL</a:t>
            </a:r>
          </a:p>
          <a:p>
            <a:pPr algn="ctr"/>
            <a:endParaRPr lang="en-US" dirty="0"/>
          </a:p>
          <a:p>
            <a:pPr marL="285750" indent="-285750">
              <a:buFont typeface="Wingdings" panose="05000000000000000000" pitchFamily="2" charset="2"/>
              <a:buChar char="q"/>
            </a:pPr>
            <a:r>
              <a:rPr lang="en-US" sz="1600" b="1" dirty="0">
                <a:solidFill>
                  <a:schemeClr val="bg2"/>
                </a:solidFill>
                <a:latin typeface="Tahoma" panose="020B0604030504040204" pitchFamily="34" charset="0"/>
                <a:ea typeface="Tahoma" panose="020B0604030504040204" pitchFamily="34" charset="0"/>
                <a:cs typeface="Tahoma" panose="020B0604030504040204" pitchFamily="34" charset="0"/>
              </a:rPr>
              <a:t>OPINION LEADERS</a:t>
            </a:r>
          </a:p>
          <a:p>
            <a:pPr marL="285750" indent="-285750">
              <a:buFont typeface="Wingdings" panose="05000000000000000000" pitchFamily="2" charset="2"/>
              <a:buChar char="q"/>
            </a:pPr>
            <a:endParaRPr lang="en-US" sz="1600"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endParaRPr lang="en-US" sz="1600"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endParaRPr lang="en-US" sz="1600"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US" sz="1600" b="1" dirty="0">
                <a:solidFill>
                  <a:schemeClr val="bg2"/>
                </a:solidFill>
                <a:latin typeface="Tahoma" panose="020B0604030504040204" pitchFamily="34" charset="0"/>
                <a:ea typeface="Tahoma" panose="020B0604030504040204" pitchFamily="34" charset="0"/>
                <a:cs typeface="Tahoma" panose="020B0604030504040204" pitchFamily="34" charset="0"/>
              </a:rPr>
              <a:t>OPINION FOLLOWERS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555970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154379" y="81522"/>
            <a:ext cx="8892319" cy="11297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dirty="0">
                <a:latin typeface="Tahoma" panose="020B0604030504040204" pitchFamily="34" charset="0"/>
                <a:ea typeface="Tahoma" panose="020B0604030504040204" pitchFamily="34" charset="0"/>
                <a:cs typeface="Tahoma" panose="020B0604030504040204" pitchFamily="34" charset="0"/>
              </a:rPr>
              <a:t>INTEGRATING THE TPB &amp; TWO-STEP FLOW</a:t>
            </a:r>
          </a:p>
        </p:txBody>
      </p:sp>
      <p:sp>
        <p:nvSpPr>
          <p:cNvPr id="149" name="Google Shape;149;p30"/>
          <p:cNvSpPr txBox="1">
            <a:spLocks noGrp="1"/>
          </p:cNvSpPr>
          <p:nvPr>
            <p:ph type="body" idx="1"/>
          </p:nvPr>
        </p:nvSpPr>
        <p:spPr>
          <a:xfrm>
            <a:off x="311700" y="1340633"/>
            <a:ext cx="8520600" cy="4446400"/>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n" sz="2600" b="1" dirty="0">
                <a:latin typeface="Tahoma" panose="020B0604030504040204" pitchFamily="34" charset="0"/>
                <a:ea typeface="Tahoma" panose="020B0604030504040204" pitchFamily="34" charset="0"/>
                <a:cs typeface="Tahoma" panose="020B0604030504040204" pitchFamily="34" charset="0"/>
              </a:rPr>
              <a:t>Opinion leaders </a:t>
            </a:r>
            <a:r>
              <a:rPr lang="en" sz="2600" dirty="0">
                <a:solidFill>
                  <a:srgbClr val="FF0000"/>
                </a:solidFill>
                <a:latin typeface="Tahoma" panose="020B0604030504040204" pitchFamily="34" charset="0"/>
                <a:ea typeface="Tahoma" panose="020B0604030504040204" pitchFamily="34" charset="0"/>
                <a:cs typeface="Tahoma" panose="020B0604030504040204" pitchFamily="34" charset="0"/>
              </a:rPr>
              <a:t>(parents) </a:t>
            </a:r>
            <a:r>
              <a:rPr lang="en" sz="2600" dirty="0">
                <a:latin typeface="Tahoma" panose="020B0604030504040204" pitchFamily="34" charset="0"/>
                <a:ea typeface="Tahoma" panose="020B0604030504040204" pitchFamily="34" charset="0"/>
                <a:cs typeface="Tahoma" panose="020B0604030504040204" pitchFamily="34" charset="0"/>
              </a:rPr>
              <a:t>can impact </a:t>
            </a:r>
            <a:r>
              <a:rPr lang="en" sz="2600" b="1" dirty="0">
                <a:latin typeface="Tahoma" panose="020B0604030504040204" pitchFamily="34" charset="0"/>
                <a:ea typeface="Tahoma" panose="020B0604030504040204" pitchFamily="34" charset="0"/>
                <a:cs typeface="Tahoma" panose="020B0604030504040204" pitchFamily="34" charset="0"/>
              </a:rPr>
              <a:t>opinion followers </a:t>
            </a:r>
            <a:r>
              <a:rPr lang="en" sz="2600" dirty="0">
                <a:solidFill>
                  <a:srgbClr val="FF0000"/>
                </a:solidFill>
                <a:latin typeface="Tahoma" panose="020B0604030504040204" pitchFamily="34" charset="0"/>
                <a:ea typeface="Tahoma" panose="020B0604030504040204" pitchFamily="34" charset="0"/>
                <a:cs typeface="Tahoma" panose="020B0604030504040204" pitchFamily="34" charset="0"/>
              </a:rPr>
              <a:t>(adolescents) </a:t>
            </a:r>
            <a:r>
              <a:rPr lang="en" sz="2600" dirty="0">
                <a:latin typeface="Tahoma" panose="020B0604030504040204" pitchFamily="34" charset="0"/>
                <a:ea typeface="Tahoma" panose="020B0604030504040204" pitchFamily="34" charset="0"/>
                <a:cs typeface="Tahoma" panose="020B0604030504040204" pitchFamily="34" charset="0"/>
              </a:rPr>
              <a:t>norms, attitudes, and perceived behavioral control which will affect their intensions and predict their behavior.</a:t>
            </a:r>
            <a:endParaRPr sz="2600" dirty="0">
              <a:latin typeface="Tahoma" panose="020B0604030504040204" pitchFamily="34" charset="0"/>
              <a:ea typeface="Tahoma" panose="020B0604030504040204" pitchFamily="34" charset="0"/>
              <a:cs typeface="Tahoma" panose="020B0604030504040204" pitchFamily="34" charset="0"/>
            </a:endParaRPr>
          </a:p>
        </p:txBody>
      </p:sp>
      <p:sp>
        <p:nvSpPr>
          <p:cNvPr id="150" name="Google Shape;150;p3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33</a:t>
            </a:fld>
            <a:endParaRPr/>
          </a:p>
        </p:txBody>
      </p:sp>
      <p:pic>
        <p:nvPicPr>
          <p:cNvPr id="148" name="Google Shape;148;p30"/>
          <p:cNvPicPr preferRelativeResize="0"/>
          <p:nvPr/>
        </p:nvPicPr>
        <p:blipFill>
          <a:blip r:embed="rId3">
            <a:alphaModFix/>
          </a:blip>
          <a:stretch>
            <a:fillRect/>
          </a:stretch>
        </p:blipFill>
        <p:spPr>
          <a:xfrm>
            <a:off x="522514" y="2933205"/>
            <a:ext cx="8134597" cy="3924796"/>
          </a:xfrm>
          <a:prstGeom prst="rect">
            <a:avLst/>
          </a:prstGeom>
          <a:noFill/>
          <a:ln>
            <a:noFill/>
          </a:ln>
        </p:spPr>
      </p:pic>
    </p:spTree>
    <p:extLst>
      <p:ext uri="{BB962C8B-B14F-4D97-AF65-F5344CB8AC3E}">
        <p14:creationId xmlns:p14="http://schemas.microsoft.com/office/powerpoint/2010/main" val="2283423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49" y="394538"/>
            <a:ext cx="8520600" cy="763600"/>
          </a:xfrm>
        </p:spPr>
        <p:txBody>
          <a:bodyPr/>
          <a:lstStyle/>
          <a:p>
            <a:r>
              <a:rPr lang="en-US" sz="4000" dirty="0"/>
              <a:t>APPROACH</a:t>
            </a:r>
            <a:r>
              <a:rPr lang="en-US" dirty="0"/>
              <a:t> </a:t>
            </a:r>
          </a:p>
        </p:txBody>
      </p:sp>
      <p:sp>
        <p:nvSpPr>
          <p:cNvPr id="3" name="Text Placeholder 2"/>
          <p:cNvSpPr>
            <a:spLocks noGrp="1"/>
          </p:cNvSpPr>
          <p:nvPr>
            <p:ph type="body" idx="1"/>
          </p:nvPr>
        </p:nvSpPr>
        <p:spPr>
          <a:xfrm>
            <a:off x="311700" y="1635262"/>
            <a:ext cx="8520600" cy="4446400"/>
          </a:xfrm>
        </p:spPr>
        <p:txBody>
          <a:bodyPr>
            <a:normAutofit/>
          </a:bodyPr>
          <a:lstStyle/>
          <a:p>
            <a:pPr marL="114300" indent="0">
              <a:buNone/>
            </a:pPr>
            <a:r>
              <a:rPr lang="en-US" sz="3200" b="1" dirty="0"/>
              <a:t>By what means will the campaign reach out to the target audience?</a:t>
            </a:r>
          </a:p>
          <a:p>
            <a:pPr marL="114300" indent="0">
              <a:buNone/>
            </a:pPr>
            <a:endParaRPr lang="en-US" sz="3200" b="1" dirty="0"/>
          </a:p>
          <a:p>
            <a:pPr>
              <a:buFont typeface="Wingdings" panose="05000000000000000000" pitchFamily="2" charset="2"/>
              <a:buChar char="q"/>
            </a:pPr>
            <a:r>
              <a:rPr lang="en-US" sz="3200" b="1" dirty="0">
                <a:solidFill>
                  <a:schemeClr val="tx1">
                    <a:lumMod val="50000"/>
                  </a:schemeClr>
                </a:solidFill>
              </a:rPr>
              <a:t>FLYERS</a:t>
            </a:r>
          </a:p>
          <a:p>
            <a:pPr>
              <a:buFont typeface="Wingdings" panose="05000000000000000000" pitchFamily="2" charset="2"/>
              <a:buChar char="q"/>
            </a:pPr>
            <a:r>
              <a:rPr lang="en-US" sz="3200" b="1" dirty="0">
                <a:solidFill>
                  <a:schemeClr val="tx1">
                    <a:lumMod val="50000"/>
                  </a:schemeClr>
                </a:solidFill>
              </a:rPr>
              <a:t>BILLBOARDS</a:t>
            </a:r>
          </a:p>
          <a:p>
            <a:pPr>
              <a:buFont typeface="Wingdings" panose="05000000000000000000" pitchFamily="2" charset="2"/>
              <a:buChar char="q"/>
            </a:pPr>
            <a:r>
              <a:rPr lang="en-US" sz="3200" b="1" dirty="0">
                <a:solidFill>
                  <a:schemeClr val="tx1">
                    <a:lumMod val="50000"/>
                  </a:schemeClr>
                </a:solidFill>
              </a:rPr>
              <a:t>POSTERS</a:t>
            </a:r>
          </a:p>
          <a:p>
            <a:pPr>
              <a:buFont typeface="Wingdings" panose="05000000000000000000" pitchFamily="2" charset="2"/>
              <a:buChar char="q"/>
            </a:pPr>
            <a:r>
              <a:rPr lang="en-US" sz="3200" b="1" dirty="0">
                <a:solidFill>
                  <a:schemeClr val="tx1">
                    <a:lumMod val="50000"/>
                  </a:schemeClr>
                </a:solidFill>
              </a:rPr>
              <a:t>AUDIOVISUALS</a:t>
            </a:r>
          </a:p>
          <a:p>
            <a:pPr>
              <a:buFont typeface="Wingdings" panose="05000000000000000000" pitchFamily="2" charset="2"/>
              <a:buChar char="q"/>
            </a:pPr>
            <a:r>
              <a:rPr lang="en-US" sz="3200" b="1" dirty="0">
                <a:solidFill>
                  <a:schemeClr val="tx1">
                    <a:lumMod val="50000"/>
                  </a:schemeClr>
                </a:solidFill>
              </a:rPr>
              <a:t>SOCIAL MEDIA (FACEBOOK, YOU TUBE, WHATSAPP…)</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3491927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2"/>
          <p:cNvPicPr preferRelativeResize="0"/>
          <p:nvPr/>
        </p:nvPicPr>
        <p:blipFill rotWithShape="1">
          <a:blip r:embed="rId3">
            <a:alphaModFix/>
          </a:blip>
          <a:srcRect l="30651"/>
          <a:stretch/>
        </p:blipFill>
        <p:spPr>
          <a:xfrm>
            <a:off x="2281475" y="68892"/>
            <a:ext cx="3915150" cy="3340208"/>
          </a:xfrm>
          <a:prstGeom prst="rect">
            <a:avLst/>
          </a:prstGeom>
          <a:noFill/>
          <a:ln>
            <a:noFill/>
          </a:ln>
        </p:spPr>
      </p:pic>
      <p:sp>
        <p:nvSpPr>
          <p:cNvPr id="163" name="Google Shape;163;p32"/>
          <p:cNvSpPr txBox="1"/>
          <p:nvPr/>
        </p:nvSpPr>
        <p:spPr>
          <a:xfrm rot="546">
            <a:off x="162589" y="69094"/>
            <a:ext cx="1890300" cy="5755333"/>
          </a:xfrm>
          <a:prstGeom prst="rect">
            <a:avLst/>
          </a:prstGeom>
          <a:solidFill>
            <a:srgbClr val="0000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FFFF"/>
                </a:solidFill>
                <a:latin typeface="Georgia"/>
                <a:ea typeface="Georgia"/>
                <a:cs typeface="Georgia"/>
                <a:sym typeface="Georgia"/>
              </a:rPr>
              <a:t>PARENTS </a:t>
            </a:r>
            <a:endParaRPr sz="2400" b="1" i="0" u="none" strike="noStrike" cap="none" dirty="0">
              <a:solidFill>
                <a:srgbClr val="FFFFF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FFFF"/>
                </a:solidFill>
                <a:latin typeface="Georgia"/>
                <a:ea typeface="Georgia"/>
                <a:cs typeface="Georgia"/>
                <a:sym typeface="Georgia"/>
              </a:rPr>
              <a:t>Is Your Home </a:t>
            </a:r>
            <a:endParaRPr sz="2400" b="1" i="0" u="none" strike="noStrike" cap="none" dirty="0">
              <a:solidFill>
                <a:srgbClr val="FFFFF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0000"/>
                </a:solidFill>
                <a:latin typeface="Georgia"/>
                <a:ea typeface="Georgia"/>
                <a:cs typeface="Georgia"/>
                <a:sym typeface="Georgia"/>
              </a:rPr>
              <a:t>a War Zone </a:t>
            </a:r>
            <a:endParaRPr sz="24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FFFFFF"/>
                </a:solidFill>
                <a:latin typeface="Georgia"/>
                <a:ea typeface="Georgia"/>
                <a:cs typeface="Georgia"/>
                <a:sym typeface="Georgia"/>
              </a:rPr>
              <a:t>Or </a:t>
            </a:r>
            <a:endParaRPr dirty="0"/>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0070C0"/>
                </a:solidFill>
                <a:latin typeface="Georgia"/>
                <a:ea typeface="Georgia"/>
                <a:cs typeface="Georgia"/>
                <a:sym typeface="Georgia"/>
              </a:rPr>
              <a:t>a Peace Camp?</a:t>
            </a:r>
            <a:endParaRPr sz="2400" b="1" i="0" u="none" strike="noStrike" cap="none" dirty="0">
              <a:solidFill>
                <a:srgbClr val="0070C0"/>
              </a:solidFill>
              <a:latin typeface="Georgia"/>
              <a:ea typeface="Georgia"/>
              <a:cs typeface="Georgia"/>
              <a:sym typeface="Georgia"/>
            </a:endParaRPr>
          </a:p>
        </p:txBody>
      </p:sp>
      <p:pic>
        <p:nvPicPr>
          <p:cNvPr id="164" name="Google Shape;164;p32"/>
          <p:cNvPicPr preferRelativeResize="0"/>
          <p:nvPr/>
        </p:nvPicPr>
        <p:blipFill rotWithShape="1">
          <a:blip r:embed="rId4">
            <a:alphaModFix/>
          </a:blip>
          <a:srcRect/>
          <a:stretch/>
        </p:blipFill>
        <p:spPr>
          <a:xfrm>
            <a:off x="2281475" y="3523685"/>
            <a:ext cx="3915150" cy="2946900"/>
          </a:xfrm>
          <a:prstGeom prst="rect">
            <a:avLst/>
          </a:prstGeom>
          <a:noFill/>
          <a:ln>
            <a:noFill/>
          </a:ln>
        </p:spPr>
      </p:pic>
      <p:sp>
        <p:nvSpPr>
          <p:cNvPr id="165" name="Google Shape;165;p32"/>
          <p:cNvSpPr txBox="1"/>
          <p:nvPr/>
        </p:nvSpPr>
        <p:spPr>
          <a:xfrm>
            <a:off x="6349050" y="69100"/>
            <a:ext cx="2492100" cy="334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dirty="0">
                <a:solidFill>
                  <a:srgbClr val="FFFFFF"/>
                </a:solidFill>
                <a:latin typeface="Georgia"/>
                <a:ea typeface="Georgia"/>
                <a:cs typeface="Georgia"/>
                <a:sym typeface="Georgia"/>
              </a:rPr>
              <a:t>Research shows that teens who use marijuana are less likely to be successful in the future. </a:t>
            </a:r>
            <a:endParaRPr sz="1600" b="1" i="0" u="none" strike="noStrike" cap="none" dirty="0">
              <a:solidFill>
                <a:srgbClr val="FFFFFF"/>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600" b="1" i="0" u="none" strike="noStrike" cap="none" dirty="0">
              <a:solidFill>
                <a:srgbClr val="FFFFFF"/>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1400"/>
              <a:buFont typeface="Arial"/>
              <a:buNone/>
            </a:pPr>
            <a:r>
              <a:rPr lang="en" sz="1600" b="1" i="0" u="none" strike="noStrike" cap="none" dirty="0">
                <a:solidFill>
                  <a:srgbClr val="FFFFFF"/>
                </a:solidFill>
                <a:latin typeface="Georgia"/>
                <a:ea typeface="Georgia"/>
                <a:cs typeface="Georgia"/>
                <a:sym typeface="Georgia"/>
              </a:rPr>
              <a:t>Teens from warm and supportive environments are less likely to use marijuana.</a:t>
            </a:r>
            <a:endParaRPr sz="1600" b="1" i="0" u="none" strike="noStrike" cap="none" dirty="0">
              <a:solidFill>
                <a:srgbClr val="FFFFFF"/>
              </a:solidFill>
              <a:latin typeface="Georgia"/>
              <a:ea typeface="Georgia"/>
              <a:cs typeface="Georgia"/>
              <a:sym typeface="Georgia"/>
            </a:endParaRPr>
          </a:p>
        </p:txBody>
      </p:sp>
      <p:sp>
        <p:nvSpPr>
          <p:cNvPr id="166" name="Google Shape;166;p32"/>
          <p:cNvSpPr txBox="1"/>
          <p:nvPr/>
        </p:nvSpPr>
        <p:spPr>
          <a:xfrm>
            <a:off x="6425005" y="3099460"/>
            <a:ext cx="2568571" cy="2843496"/>
          </a:xfrm>
          <a:prstGeom prst="rect">
            <a:avLst/>
          </a:prstGeom>
          <a:solidFill>
            <a:schemeClr val="dk2"/>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1" u="sng" strike="noStrike" cap="none" dirty="0">
                <a:solidFill>
                  <a:schemeClr val="tx1"/>
                </a:solidFill>
                <a:latin typeface="Georgia"/>
                <a:ea typeface="Georgia"/>
                <a:cs typeface="Georgia"/>
                <a:sym typeface="Georgia"/>
              </a:rPr>
              <a:t>Tips for PARENTS:</a:t>
            </a:r>
            <a:endParaRPr sz="1600" b="1" i="1" u="sng" strike="noStrike" cap="none" dirty="0">
              <a:solidFill>
                <a:schemeClr val="tx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200"/>
              <a:buFont typeface="Arial"/>
              <a:buNone/>
            </a:pPr>
            <a:endParaRPr sz="1600" b="1" i="0" u="none" strike="noStrike" cap="none" dirty="0">
              <a:solidFill>
                <a:schemeClr val="tx1"/>
              </a:solidFill>
              <a:latin typeface="Georgia"/>
              <a:ea typeface="Georgia"/>
              <a:cs typeface="Georgia"/>
              <a:sym typeface="Georgia"/>
            </a:endParaRPr>
          </a:p>
          <a:p>
            <a:pPr marL="171450" marR="0" lvl="0" indent="-171450" algn="l" rtl="0">
              <a:lnSpc>
                <a:spcPct val="100000"/>
              </a:lnSpc>
              <a:spcBef>
                <a:spcPts val="0"/>
              </a:spcBef>
              <a:spcAft>
                <a:spcPts val="0"/>
              </a:spcAft>
              <a:buClr>
                <a:srgbClr val="000000"/>
              </a:buClr>
              <a:buSzPts val="1200"/>
              <a:buFont typeface="Noto Sans Symbols"/>
              <a:buChar char="❑"/>
            </a:pPr>
            <a:r>
              <a:rPr lang="en" sz="1600" b="1" i="0" u="none" strike="noStrike" cap="none" dirty="0">
                <a:solidFill>
                  <a:schemeClr val="tx1"/>
                </a:solidFill>
                <a:latin typeface="Georgia"/>
                <a:ea typeface="Georgia"/>
                <a:cs typeface="Georgia"/>
                <a:sym typeface="Georgia"/>
              </a:rPr>
              <a:t>Talk to your child about the dangers of marijuana use.</a:t>
            </a:r>
            <a:endParaRPr sz="1600" b="1" i="0" u="none" strike="noStrike" cap="none" dirty="0">
              <a:solidFill>
                <a:schemeClr val="tx1"/>
              </a:solidFill>
              <a:latin typeface="Georgia"/>
              <a:ea typeface="Georgia"/>
              <a:cs typeface="Georgia"/>
              <a:sym typeface="Georgia"/>
            </a:endParaRPr>
          </a:p>
          <a:p>
            <a:pPr marL="171450" marR="0" lvl="0" indent="-95250" algn="l" rtl="0">
              <a:lnSpc>
                <a:spcPct val="100000"/>
              </a:lnSpc>
              <a:spcBef>
                <a:spcPts val="0"/>
              </a:spcBef>
              <a:spcAft>
                <a:spcPts val="0"/>
              </a:spcAft>
              <a:buClr>
                <a:srgbClr val="000000"/>
              </a:buClr>
              <a:buSzPts val="1200"/>
              <a:buFont typeface="Noto Sans Symbols"/>
              <a:buNone/>
            </a:pPr>
            <a:endParaRPr sz="1600" b="1" i="0" u="none" strike="noStrike" cap="none" dirty="0">
              <a:solidFill>
                <a:schemeClr val="tx1"/>
              </a:solidFill>
              <a:latin typeface="Georgia"/>
              <a:ea typeface="Georgia"/>
              <a:cs typeface="Georgia"/>
              <a:sym typeface="Georgia"/>
            </a:endParaRPr>
          </a:p>
          <a:p>
            <a:pPr marL="171450" marR="0" lvl="0" indent="-171450" algn="l" rtl="0">
              <a:lnSpc>
                <a:spcPct val="100000"/>
              </a:lnSpc>
              <a:spcBef>
                <a:spcPts val="0"/>
              </a:spcBef>
              <a:spcAft>
                <a:spcPts val="0"/>
              </a:spcAft>
              <a:buClr>
                <a:srgbClr val="000000"/>
              </a:buClr>
              <a:buSzPts val="1200"/>
              <a:buFont typeface="Noto Sans Symbols"/>
              <a:buChar char="❑"/>
            </a:pPr>
            <a:r>
              <a:rPr lang="en" sz="1600" b="1" i="0" u="none" strike="noStrike" cap="none" dirty="0">
                <a:solidFill>
                  <a:schemeClr val="tx1"/>
                </a:solidFill>
                <a:latin typeface="Georgia"/>
                <a:ea typeface="Georgia"/>
                <a:cs typeface="Georgia"/>
                <a:sym typeface="Georgia"/>
              </a:rPr>
              <a:t>Create a safe environment.</a:t>
            </a:r>
            <a:endParaRPr sz="1600" b="1" i="0" u="none" strike="noStrike" cap="none" dirty="0">
              <a:solidFill>
                <a:schemeClr val="tx1"/>
              </a:solidFill>
              <a:latin typeface="Georgia"/>
              <a:ea typeface="Georgia"/>
              <a:cs typeface="Georgia"/>
              <a:sym typeface="Georgia"/>
            </a:endParaRPr>
          </a:p>
          <a:p>
            <a:pPr marL="171450" marR="0" lvl="0" indent="-95250" algn="l" rtl="0">
              <a:lnSpc>
                <a:spcPct val="100000"/>
              </a:lnSpc>
              <a:spcBef>
                <a:spcPts val="0"/>
              </a:spcBef>
              <a:spcAft>
                <a:spcPts val="0"/>
              </a:spcAft>
              <a:buClr>
                <a:srgbClr val="000000"/>
              </a:buClr>
              <a:buSzPts val="1200"/>
              <a:buFont typeface="Noto Sans Symbols"/>
              <a:buNone/>
            </a:pPr>
            <a:endParaRPr sz="1600" b="1" i="0" u="none" strike="noStrike" cap="none" dirty="0">
              <a:solidFill>
                <a:schemeClr val="tx1"/>
              </a:solidFill>
              <a:latin typeface="Georgia"/>
              <a:ea typeface="Georgia"/>
              <a:cs typeface="Georgia"/>
              <a:sym typeface="Georgia"/>
            </a:endParaRPr>
          </a:p>
          <a:p>
            <a:pPr marL="171450" marR="0" lvl="0" indent="-171450" algn="l" rtl="0">
              <a:lnSpc>
                <a:spcPct val="100000"/>
              </a:lnSpc>
              <a:spcBef>
                <a:spcPts val="0"/>
              </a:spcBef>
              <a:spcAft>
                <a:spcPts val="0"/>
              </a:spcAft>
              <a:buClr>
                <a:srgbClr val="000000"/>
              </a:buClr>
              <a:buSzPts val="1200"/>
              <a:buFont typeface="Noto Sans Symbols"/>
              <a:buChar char="❑"/>
            </a:pPr>
            <a:r>
              <a:rPr lang="en" sz="1600" b="1" i="0" u="none" strike="noStrike" cap="none" dirty="0">
                <a:solidFill>
                  <a:schemeClr val="tx1"/>
                </a:solidFill>
                <a:latin typeface="Georgia"/>
                <a:ea typeface="Georgia"/>
                <a:cs typeface="Georgia"/>
                <a:sym typeface="Georgia"/>
              </a:rPr>
              <a:t>LISTEN to your child.</a:t>
            </a:r>
            <a:endParaRPr sz="1600" b="1" i="0" u="none" strike="noStrike" cap="none" dirty="0">
              <a:solidFill>
                <a:schemeClr val="tx1"/>
              </a:solidFill>
              <a:latin typeface="Georgia"/>
              <a:ea typeface="Georgia"/>
              <a:cs typeface="Georgia"/>
              <a:sym typeface="Georgia"/>
            </a:endParaRPr>
          </a:p>
          <a:p>
            <a:pPr marL="171450" marR="0" lvl="0" indent="-95250" algn="l" rtl="0">
              <a:lnSpc>
                <a:spcPct val="100000"/>
              </a:lnSpc>
              <a:spcBef>
                <a:spcPts val="0"/>
              </a:spcBef>
              <a:spcAft>
                <a:spcPts val="0"/>
              </a:spcAft>
              <a:buClr>
                <a:srgbClr val="000000"/>
              </a:buClr>
              <a:buSzPts val="1200"/>
              <a:buFont typeface="Noto Sans Symbols"/>
              <a:buNone/>
            </a:pPr>
            <a:endParaRPr sz="1600" b="1" i="0" u="none" strike="noStrike" cap="none" dirty="0">
              <a:solidFill>
                <a:schemeClr val="tx1"/>
              </a:solidFill>
              <a:latin typeface="Georgia"/>
              <a:ea typeface="Georgia"/>
              <a:cs typeface="Georgia"/>
              <a:sym typeface="Georgia"/>
            </a:endParaRPr>
          </a:p>
          <a:p>
            <a:pPr marL="171450" marR="0" lvl="0" indent="-171450" algn="l" rtl="0">
              <a:lnSpc>
                <a:spcPct val="100000"/>
              </a:lnSpc>
              <a:spcBef>
                <a:spcPts val="0"/>
              </a:spcBef>
              <a:spcAft>
                <a:spcPts val="0"/>
              </a:spcAft>
              <a:buClr>
                <a:srgbClr val="000000"/>
              </a:buClr>
              <a:buSzPts val="1200"/>
              <a:buFont typeface="Noto Sans Symbols"/>
              <a:buChar char="❑"/>
            </a:pPr>
            <a:r>
              <a:rPr lang="en" sz="1600" b="1" i="0" u="none" strike="noStrike" cap="none" dirty="0">
                <a:solidFill>
                  <a:schemeClr val="tx1"/>
                </a:solidFill>
                <a:latin typeface="Georgia"/>
                <a:ea typeface="Georgia"/>
                <a:cs typeface="Georgia"/>
                <a:sym typeface="Georgia"/>
              </a:rPr>
              <a:t>Stay calm.</a:t>
            </a:r>
            <a:endParaRPr sz="1600" b="1" i="0" u="none" strike="noStrike" cap="none" dirty="0">
              <a:solidFill>
                <a:schemeClr val="tx1"/>
              </a:solidFill>
              <a:latin typeface="Georgia"/>
              <a:ea typeface="Georgia"/>
              <a:cs typeface="Georgia"/>
              <a:sym typeface="Georgia"/>
            </a:endParaRPr>
          </a:p>
        </p:txBody>
      </p:sp>
      <p:sp>
        <p:nvSpPr>
          <p:cNvPr id="167" name="Google Shape;167;p32"/>
          <p:cNvSpPr txBox="1"/>
          <p:nvPr/>
        </p:nvSpPr>
        <p:spPr>
          <a:xfrm>
            <a:off x="6349050" y="5926901"/>
            <a:ext cx="2722800" cy="931099"/>
          </a:xfrm>
          <a:prstGeom prst="rect">
            <a:avLst/>
          </a:prstGeom>
          <a:solidFill>
            <a:srgbClr val="F9CB9C"/>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100"/>
              <a:buFont typeface="Arial"/>
              <a:buNone/>
            </a:pPr>
            <a:r>
              <a:rPr lang="en" sz="900" b="0" i="0" u="none" strike="noStrike" cap="none" dirty="0">
                <a:solidFill>
                  <a:schemeClr val="dk2"/>
                </a:solidFill>
                <a:latin typeface="Georgia"/>
                <a:ea typeface="Georgia"/>
                <a:cs typeface="Georgia"/>
                <a:sym typeface="Georgia"/>
              </a:rPr>
              <a:t>For more information </a:t>
            </a:r>
            <a:r>
              <a:rPr lang="en" sz="900" dirty="0">
                <a:solidFill>
                  <a:schemeClr val="dk2"/>
                </a:solidFill>
                <a:latin typeface="Georgia"/>
                <a:ea typeface="Georgia"/>
                <a:cs typeface="Georgia"/>
                <a:sym typeface="Georgia"/>
              </a:rPr>
              <a:t>on</a:t>
            </a:r>
            <a:r>
              <a:rPr lang="en" sz="900" b="0" i="0" u="none" strike="noStrike" cap="none" dirty="0">
                <a:solidFill>
                  <a:schemeClr val="dk2"/>
                </a:solidFill>
                <a:latin typeface="Georgia"/>
                <a:ea typeface="Georgia"/>
                <a:cs typeface="Georgia"/>
                <a:sym typeface="Georgia"/>
              </a:rPr>
              <a:t> talking to your kids about the dangers of marijuana, visit: </a:t>
            </a:r>
            <a:r>
              <a:rPr lang="en" sz="900" b="1" i="0" u="none" strike="noStrike" cap="none" dirty="0">
                <a:solidFill>
                  <a:schemeClr val="dk2"/>
                </a:solidFill>
                <a:latin typeface="Georgia"/>
                <a:ea typeface="Georgia"/>
                <a:cs typeface="Georgia"/>
                <a:sym typeface="Georgia"/>
                <a:hlinkClick r:id="rId5"/>
              </a:rPr>
              <a:t>https://drugfree.org/resources/</a:t>
            </a:r>
            <a:r>
              <a:rPr lang="en" sz="900" b="1" i="0" u="none" strike="noStrike" cap="none" dirty="0">
                <a:solidFill>
                  <a:schemeClr val="dk2"/>
                </a:solidFill>
                <a:latin typeface="Georgia"/>
                <a:ea typeface="Georgia"/>
                <a:cs typeface="Georgia"/>
                <a:sym typeface="Georgia"/>
              </a:rPr>
              <a:t>                   </a:t>
            </a:r>
          </a:p>
          <a:p>
            <a:pPr marL="0" marR="0" lvl="0" indent="0" algn="l" rtl="0">
              <a:lnSpc>
                <a:spcPct val="115000"/>
              </a:lnSpc>
              <a:spcBef>
                <a:spcPts val="0"/>
              </a:spcBef>
              <a:spcAft>
                <a:spcPts val="0"/>
              </a:spcAft>
              <a:buClr>
                <a:schemeClr val="dk2"/>
              </a:buClr>
              <a:buSzPts val="1100"/>
              <a:buFont typeface="Arial"/>
              <a:buNone/>
            </a:pPr>
            <a:r>
              <a:rPr lang="en" sz="900" b="1" dirty="0">
                <a:solidFill>
                  <a:schemeClr val="dk2"/>
                </a:solidFill>
                <a:latin typeface="Georgia"/>
                <a:ea typeface="Georgia"/>
                <a:cs typeface="Georgia"/>
                <a:sym typeface="Georgia"/>
              </a:rPr>
              <a:t>                                                                                     </a:t>
            </a:r>
            <a:r>
              <a:rPr lang="en" sz="900" b="1" i="0" u="none" strike="noStrike" cap="none" dirty="0">
                <a:solidFill>
                  <a:schemeClr val="dk2"/>
                </a:solidFill>
                <a:latin typeface="Georgia"/>
                <a:ea typeface="Georgia"/>
                <a:cs typeface="Georgia"/>
                <a:sym typeface="Georgia"/>
              </a:rPr>
              <a:t> 6</a:t>
            </a:r>
            <a:endParaRPr sz="900" b="1" i="0" u="none" strike="noStrike" cap="none" dirty="0">
              <a:solidFill>
                <a:schemeClr val="dk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p:txBody>
      </p:sp>
      <p:sp>
        <p:nvSpPr>
          <p:cNvPr id="168" name="Google Shape;168;p32"/>
          <p:cNvSpPr txBox="1"/>
          <p:nvPr/>
        </p:nvSpPr>
        <p:spPr>
          <a:xfrm>
            <a:off x="1945759" y="6154051"/>
            <a:ext cx="4403292" cy="669133"/>
          </a:xfrm>
          <a:prstGeom prst="rect">
            <a:avLst/>
          </a:prstGeom>
          <a:solidFill>
            <a:srgbClr val="0000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Don’t Let Marijuana Control Your Child’s Future...</a:t>
            </a:r>
            <a:endParaRPr sz="1400" b="1" i="0" u="none" strike="noStrike" cap="none">
              <a:solidFill>
                <a:srgbClr val="FFFFFF"/>
              </a:solidFill>
              <a:latin typeface="Arial"/>
              <a:ea typeface="Arial"/>
              <a:cs typeface="Arial"/>
              <a:sym typeface="Arial"/>
            </a:endParaRPr>
          </a:p>
        </p:txBody>
      </p:sp>
      <p:pic>
        <p:nvPicPr>
          <p:cNvPr id="169" name="Google Shape;169;p32"/>
          <p:cNvPicPr preferRelativeResize="0"/>
          <p:nvPr/>
        </p:nvPicPr>
        <p:blipFill rotWithShape="1">
          <a:blip r:embed="rId6">
            <a:alphaModFix/>
          </a:blip>
          <a:srcRect/>
          <a:stretch/>
        </p:blipFill>
        <p:spPr>
          <a:xfrm>
            <a:off x="452443" y="5032270"/>
            <a:ext cx="1208900" cy="1575167"/>
          </a:xfrm>
          <a:prstGeom prst="rect">
            <a:avLst/>
          </a:prstGeom>
          <a:noFill/>
          <a:ln>
            <a:noFill/>
          </a:ln>
        </p:spPr>
      </p:pic>
    </p:spTree>
    <p:extLst>
      <p:ext uri="{BB962C8B-B14F-4D97-AF65-F5344CB8AC3E}">
        <p14:creationId xmlns:p14="http://schemas.microsoft.com/office/powerpoint/2010/main" val="4179017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a:spLocks noGrp="1"/>
          </p:cNvSpPr>
          <p:nvPr>
            <p:ph type="body" idx="1"/>
          </p:nvPr>
        </p:nvSpPr>
        <p:spPr>
          <a:xfrm>
            <a:off x="65575" y="1520574"/>
            <a:ext cx="1984266" cy="419100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400" dirty="0">
                <a:solidFill>
                  <a:srgbClr val="D8D8D8"/>
                </a:solidFill>
                <a:latin typeface="Comfortaa"/>
                <a:ea typeface="Comfortaa"/>
                <a:cs typeface="Comfortaa"/>
                <a:sym typeface="Comfortaa"/>
              </a:rPr>
              <a:t>Finding out your child has been offered </a:t>
            </a:r>
            <a:r>
              <a:rPr lang="en" sz="1400" b="1" dirty="0">
                <a:solidFill>
                  <a:schemeClr val="tx1"/>
                </a:solidFill>
                <a:latin typeface="Comfortaa"/>
                <a:ea typeface="Comfortaa"/>
                <a:cs typeface="Comfortaa"/>
                <a:sym typeface="Comfortaa"/>
              </a:rPr>
              <a:t>marijuana</a:t>
            </a:r>
            <a:r>
              <a:rPr lang="en" sz="1400" dirty="0">
                <a:solidFill>
                  <a:srgbClr val="D8D8D8"/>
                </a:solidFill>
                <a:latin typeface="Comfortaa"/>
                <a:ea typeface="Comfortaa"/>
                <a:cs typeface="Comfortaa"/>
                <a:sym typeface="Comfortaa"/>
              </a:rPr>
              <a:t> can feel emotional and confusing. But, it is important to stay calm when talking to your kids about drugs.</a:t>
            </a:r>
            <a:endParaRPr sz="1400" dirty="0">
              <a:solidFill>
                <a:srgbClr val="D8D8D8"/>
              </a:solidFill>
              <a:latin typeface="Comfortaa"/>
              <a:ea typeface="Comfortaa"/>
              <a:cs typeface="Comfortaa"/>
              <a:sym typeface="Comfortaa"/>
            </a:endParaRPr>
          </a:p>
        </p:txBody>
      </p:sp>
      <p:pic>
        <p:nvPicPr>
          <p:cNvPr id="175" name="Google Shape;175;p33"/>
          <p:cNvPicPr preferRelativeResize="0"/>
          <p:nvPr/>
        </p:nvPicPr>
        <p:blipFill rotWithShape="1">
          <a:blip r:embed="rId3">
            <a:alphaModFix/>
          </a:blip>
          <a:srcRect/>
          <a:stretch/>
        </p:blipFill>
        <p:spPr>
          <a:xfrm>
            <a:off x="2049842" y="758679"/>
            <a:ext cx="4880225" cy="4886736"/>
          </a:xfrm>
          <a:prstGeom prst="rect">
            <a:avLst/>
          </a:prstGeom>
          <a:noFill/>
          <a:ln>
            <a:noFill/>
          </a:ln>
        </p:spPr>
      </p:pic>
      <p:sp>
        <p:nvSpPr>
          <p:cNvPr id="176" name="Google Shape;176;p33"/>
          <p:cNvSpPr txBox="1"/>
          <p:nvPr/>
        </p:nvSpPr>
        <p:spPr>
          <a:xfrm>
            <a:off x="6988624" y="853895"/>
            <a:ext cx="2126700" cy="355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1" u="sng" strike="noStrike" cap="none" dirty="0">
                <a:solidFill>
                  <a:srgbClr val="0070C0"/>
                </a:solidFill>
                <a:latin typeface="Comfortaa"/>
                <a:ea typeface="Comfortaa"/>
                <a:cs typeface="Comfortaa"/>
                <a:sym typeface="Comfortaa"/>
              </a:rPr>
              <a:t>Tips for talking to your kids about marijuana:</a:t>
            </a:r>
            <a:endParaRPr sz="1400" b="1" i="1" u="sng" strike="noStrike" cap="none" dirty="0">
              <a:solidFill>
                <a:srgbClr val="0070C0"/>
              </a:solidFill>
              <a:latin typeface="Comfortaa"/>
              <a:ea typeface="Comfortaa"/>
              <a:cs typeface="Comfortaa"/>
              <a:sym typeface="Comfortaa"/>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dirty="0">
                <a:solidFill>
                  <a:srgbClr val="D8D8D8"/>
                </a:solidFill>
                <a:latin typeface="Comfortaa"/>
                <a:ea typeface="Comfortaa"/>
                <a:cs typeface="Comfortaa"/>
                <a:sym typeface="Comfortaa"/>
              </a:rPr>
              <a:t>Show your concern</a:t>
            </a:r>
            <a:endParaRPr sz="1400" dirty="0"/>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dirty="0">
              <a:solidFill>
                <a:srgbClr val="D8D8D8"/>
              </a:solidFill>
              <a:latin typeface="Comfortaa"/>
              <a:ea typeface="Comfortaa"/>
              <a:cs typeface="Comfortaa"/>
              <a:sym typeface="Comfortaa"/>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dirty="0">
                <a:solidFill>
                  <a:srgbClr val="D8D8D8"/>
                </a:solidFill>
                <a:latin typeface="Comfortaa"/>
                <a:ea typeface="Comfortaa"/>
                <a:cs typeface="Comfortaa"/>
                <a:sym typeface="Comfortaa"/>
              </a:rPr>
              <a:t>Stay calm</a:t>
            </a:r>
            <a:endParaRPr sz="1400" dirty="0"/>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dirty="0">
              <a:solidFill>
                <a:srgbClr val="D8D8D8"/>
              </a:solidFill>
              <a:latin typeface="Comfortaa"/>
              <a:ea typeface="Comfortaa"/>
              <a:cs typeface="Comfortaa"/>
              <a:sym typeface="Comfortaa"/>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dirty="0">
                <a:solidFill>
                  <a:srgbClr val="D8D8D8"/>
                </a:solidFill>
                <a:latin typeface="Comfortaa"/>
                <a:ea typeface="Comfortaa"/>
                <a:cs typeface="Comfortaa"/>
                <a:sym typeface="Comfortaa"/>
              </a:rPr>
              <a:t>Let your child know you appreciate his/her honesty</a:t>
            </a:r>
            <a:endParaRPr sz="1400" dirty="0"/>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dirty="0">
              <a:solidFill>
                <a:srgbClr val="D8D8D8"/>
              </a:solidFill>
              <a:latin typeface="Comfortaa"/>
              <a:ea typeface="Comfortaa"/>
              <a:cs typeface="Comfortaa"/>
              <a:sym typeface="Comfortaa"/>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dirty="0">
                <a:solidFill>
                  <a:srgbClr val="D8D8D8"/>
                </a:solidFill>
                <a:latin typeface="Comfortaa"/>
                <a:ea typeface="Comfortaa"/>
                <a:cs typeface="Comfortaa"/>
                <a:sym typeface="Comfortaa"/>
              </a:rPr>
              <a:t>Show your love</a:t>
            </a:r>
            <a:endParaRPr sz="1400" dirty="0"/>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dirty="0">
              <a:solidFill>
                <a:srgbClr val="D8D8D8"/>
              </a:solidFill>
              <a:latin typeface="Comfortaa"/>
              <a:ea typeface="Comfortaa"/>
              <a:cs typeface="Comfortaa"/>
              <a:sym typeface="Comfortaa"/>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dirty="0">
                <a:solidFill>
                  <a:srgbClr val="D8D8D8"/>
                </a:solidFill>
                <a:latin typeface="Comfortaa"/>
                <a:ea typeface="Comfortaa"/>
                <a:cs typeface="Comfortaa"/>
                <a:sym typeface="Comfortaa"/>
              </a:rPr>
              <a:t>Do not get defensive</a:t>
            </a:r>
            <a:endParaRPr sz="1400" dirty="0"/>
          </a:p>
          <a:p>
            <a:pPr marL="0" marR="0" lvl="0" indent="0" algn="l" rtl="0">
              <a:lnSpc>
                <a:spcPct val="100000"/>
              </a:lnSpc>
              <a:spcBef>
                <a:spcPts val="0"/>
              </a:spcBef>
              <a:spcAft>
                <a:spcPts val="0"/>
              </a:spcAft>
              <a:buNone/>
            </a:pPr>
            <a:endParaRPr sz="1400" b="0" i="0" u="none" strike="noStrike" cap="none" dirty="0">
              <a:solidFill>
                <a:srgbClr val="D8D8D8"/>
              </a:solidFill>
              <a:latin typeface="Comfortaa"/>
              <a:ea typeface="Comfortaa"/>
              <a:cs typeface="Comfortaa"/>
              <a:sym typeface="Comfortaa"/>
            </a:endParaRPr>
          </a:p>
          <a:p>
            <a:pPr marL="285750" marR="0" lvl="0" indent="-285750" algn="l" rtl="0">
              <a:lnSpc>
                <a:spcPct val="100000"/>
              </a:lnSpc>
              <a:spcBef>
                <a:spcPts val="0"/>
              </a:spcBef>
              <a:spcAft>
                <a:spcPts val="0"/>
              </a:spcAft>
              <a:buClr>
                <a:srgbClr val="000000"/>
              </a:buClr>
              <a:buSzPts val="1400"/>
              <a:buFont typeface="Noto Sans Symbols"/>
              <a:buChar char="❑"/>
            </a:pPr>
            <a:r>
              <a:rPr lang="en" sz="1400" b="0" i="0" u="none" strike="noStrike" cap="none" dirty="0">
                <a:solidFill>
                  <a:srgbClr val="D8D8D8"/>
                </a:solidFill>
                <a:latin typeface="Comfortaa"/>
                <a:ea typeface="Comfortaa"/>
                <a:cs typeface="Comfortaa"/>
                <a:sym typeface="Comfortaa"/>
              </a:rPr>
              <a:t>Listen first</a:t>
            </a:r>
            <a:endParaRPr sz="1400" b="0" i="0" u="none" strike="noStrike" cap="none" dirty="0">
              <a:solidFill>
                <a:srgbClr val="D8D8D8"/>
              </a:solidFill>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7" name="Google Shape;177;p33"/>
          <p:cNvSpPr txBox="1"/>
          <p:nvPr/>
        </p:nvSpPr>
        <p:spPr>
          <a:xfrm>
            <a:off x="65575" y="0"/>
            <a:ext cx="8973600" cy="718000"/>
          </a:xfrm>
          <a:prstGeom prst="rect">
            <a:avLst/>
          </a:prstGeom>
          <a:solidFill>
            <a:srgbClr val="262626"/>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0070C0"/>
                </a:solidFill>
                <a:latin typeface="Comfortaa"/>
                <a:ea typeface="Comfortaa"/>
                <a:cs typeface="Comfortaa"/>
                <a:sym typeface="Comfortaa"/>
              </a:rPr>
              <a:t>Parents, have a conversation,</a:t>
            </a:r>
            <a:r>
              <a:rPr lang="en" sz="2400" b="1" i="0" u="none" strike="noStrike" cap="none" dirty="0">
                <a:solidFill>
                  <a:srgbClr val="C00000"/>
                </a:solidFill>
                <a:latin typeface="Comfortaa"/>
                <a:ea typeface="Comfortaa"/>
                <a:cs typeface="Comfortaa"/>
                <a:sym typeface="Comfortaa"/>
              </a:rPr>
              <a:t> </a:t>
            </a:r>
            <a:r>
              <a:rPr lang="en" sz="2400" b="1" i="0" u="none" strike="noStrike" cap="none" dirty="0">
                <a:solidFill>
                  <a:schemeClr val="tx1"/>
                </a:solidFill>
                <a:latin typeface="Comfortaa"/>
                <a:ea typeface="Comfortaa"/>
                <a:cs typeface="Comfortaa"/>
                <a:sym typeface="Comfortaa"/>
              </a:rPr>
              <a:t>not a confrontation!</a:t>
            </a:r>
            <a:endParaRPr sz="2400" b="1" i="0" u="none" strike="noStrike" cap="none" dirty="0">
              <a:solidFill>
                <a:schemeClr val="tx1"/>
              </a:solidFill>
              <a:latin typeface="Comfortaa"/>
              <a:ea typeface="Comfortaa"/>
              <a:cs typeface="Comfortaa"/>
              <a:sym typeface="Comfortaa"/>
            </a:endParaRPr>
          </a:p>
        </p:txBody>
      </p:sp>
      <p:sp>
        <p:nvSpPr>
          <p:cNvPr id="178" name="Google Shape;178;p33"/>
          <p:cNvSpPr txBox="1"/>
          <p:nvPr/>
        </p:nvSpPr>
        <p:spPr>
          <a:xfrm>
            <a:off x="6538649" y="5889293"/>
            <a:ext cx="2576675" cy="968707"/>
          </a:xfrm>
          <a:prstGeom prst="rect">
            <a:avLst/>
          </a:prstGeom>
          <a:solidFill>
            <a:srgbClr val="F9CB9C"/>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100"/>
              <a:buFont typeface="Arial"/>
              <a:buNone/>
            </a:pPr>
            <a:r>
              <a:rPr lang="en" sz="900" b="0" i="0" u="none" strike="noStrike" cap="none" dirty="0">
                <a:solidFill>
                  <a:schemeClr val="dk2"/>
                </a:solidFill>
                <a:latin typeface="Georgia"/>
                <a:ea typeface="Georgia"/>
                <a:cs typeface="Georgia"/>
                <a:sym typeface="Georgia"/>
              </a:rPr>
              <a:t>For more information about talking to your kids about the dangers of marijuana, visit: </a:t>
            </a:r>
            <a:r>
              <a:rPr lang="en" sz="900" b="1" i="0" u="none" strike="noStrike" cap="none" dirty="0">
                <a:solidFill>
                  <a:schemeClr val="dk2"/>
                </a:solidFill>
                <a:latin typeface="Georgia"/>
                <a:ea typeface="Georgia"/>
                <a:cs typeface="Georgia"/>
                <a:sym typeface="Georgia"/>
                <a:hlinkClick r:id="rId4"/>
              </a:rPr>
              <a:t>https://drugfree.org/resources/</a:t>
            </a:r>
            <a:r>
              <a:rPr lang="en" sz="900" b="1" i="0" u="none" strike="noStrike" cap="none" dirty="0">
                <a:solidFill>
                  <a:schemeClr val="dk2"/>
                </a:solidFill>
                <a:latin typeface="Georgia"/>
                <a:ea typeface="Georgia"/>
                <a:cs typeface="Georgia"/>
                <a:sym typeface="Georgia"/>
              </a:rPr>
              <a:t>                  </a:t>
            </a:r>
          </a:p>
          <a:p>
            <a:pPr marL="0" marR="0" lvl="0" indent="0" algn="l" rtl="0">
              <a:lnSpc>
                <a:spcPct val="115000"/>
              </a:lnSpc>
              <a:spcBef>
                <a:spcPts val="0"/>
              </a:spcBef>
              <a:spcAft>
                <a:spcPts val="0"/>
              </a:spcAft>
              <a:buClr>
                <a:schemeClr val="dk2"/>
              </a:buClr>
              <a:buSzPts val="1100"/>
              <a:buFont typeface="Arial"/>
              <a:buNone/>
            </a:pPr>
            <a:r>
              <a:rPr lang="en" sz="900" b="1" dirty="0">
                <a:solidFill>
                  <a:schemeClr val="dk2"/>
                </a:solidFill>
                <a:latin typeface="Georgia"/>
                <a:ea typeface="Georgia"/>
                <a:cs typeface="Georgia"/>
                <a:sym typeface="Georgia"/>
              </a:rPr>
              <a:t>                                                                                 7</a:t>
            </a:r>
            <a:r>
              <a:rPr lang="en" sz="900" b="1" i="0" u="none" strike="noStrike" cap="none" dirty="0">
                <a:solidFill>
                  <a:schemeClr val="dk2"/>
                </a:solidFill>
                <a:latin typeface="Georgia"/>
                <a:ea typeface="Georgia"/>
                <a:cs typeface="Georgia"/>
                <a:sym typeface="Georgia"/>
              </a:rPr>
              <a:t>                                         </a:t>
            </a:r>
            <a:endParaRPr sz="900" b="1" i="0" u="none" strike="noStrike" cap="none" dirty="0">
              <a:solidFill>
                <a:schemeClr val="dk2"/>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Georgia"/>
              <a:ea typeface="Georgia"/>
              <a:cs typeface="Georgia"/>
              <a:sym typeface="Georgia"/>
            </a:endParaRPr>
          </a:p>
        </p:txBody>
      </p:sp>
      <p:sp>
        <p:nvSpPr>
          <p:cNvPr id="179" name="Google Shape;179;p33"/>
          <p:cNvSpPr/>
          <p:nvPr/>
        </p:nvSpPr>
        <p:spPr>
          <a:xfrm>
            <a:off x="1458931" y="6249916"/>
            <a:ext cx="5003515" cy="4514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dirty="0">
                <a:solidFill>
                  <a:schemeClr val="tx1"/>
                </a:solidFill>
                <a:sym typeface="Arial"/>
              </a:rPr>
              <a:t>Don’t Let Marijuana Control Your Child’s Future...</a:t>
            </a:r>
            <a:endParaRPr dirty="0">
              <a:solidFill>
                <a:schemeClr val="tx1"/>
              </a:solidFill>
            </a:endParaRPr>
          </a:p>
        </p:txBody>
      </p:sp>
      <p:pic>
        <p:nvPicPr>
          <p:cNvPr id="180" name="Google Shape;180;p33"/>
          <p:cNvPicPr preferRelativeResize="0"/>
          <p:nvPr/>
        </p:nvPicPr>
        <p:blipFill rotWithShape="1">
          <a:blip r:embed="rId5">
            <a:alphaModFix/>
          </a:blip>
          <a:srcRect/>
          <a:stretch/>
        </p:blipFill>
        <p:spPr>
          <a:xfrm>
            <a:off x="223843" y="5133870"/>
            <a:ext cx="1208900" cy="1575167"/>
          </a:xfrm>
          <a:prstGeom prst="rect">
            <a:avLst/>
          </a:prstGeom>
          <a:noFill/>
          <a:ln>
            <a:noFill/>
          </a:ln>
        </p:spPr>
      </p:pic>
    </p:spTree>
    <p:extLst>
      <p:ext uri="{BB962C8B-B14F-4D97-AF65-F5344CB8AC3E}">
        <p14:creationId xmlns:p14="http://schemas.microsoft.com/office/powerpoint/2010/main" val="3476125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0"/>
          <p:cNvSpPr txBox="1"/>
          <p:nvPr/>
        </p:nvSpPr>
        <p:spPr>
          <a:xfrm rot="546">
            <a:off x="71512" y="425497"/>
            <a:ext cx="8981151" cy="1817819"/>
          </a:xfrm>
          <a:prstGeom prst="rect">
            <a:avLst/>
          </a:prstGeom>
          <a:solidFill>
            <a:srgbClr val="000000"/>
          </a:solidFill>
          <a:ln>
            <a:noFill/>
          </a:ln>
        </p:spPr>
        <p:txBody>
          <a:bodyPr spcFirstLastPara="1" wrap="square" lIns="91425" tIns="91425" rIns="91425" bIns="91425" anchor="t" anchorCtr="0">
            <a:noAutofit/>
          </a:bodyPr>
          <a:lstStyle/>
          <a:p>
            <a:pPr algn="ctr"/>
            <a:r>
              <a:rPr lang="en-GB" sz="2400" b="1" dirty="0">
                <a:solidFill>
                  <a:srgbClr val="0070C0"/>
                </a:solidFill>
                <a:latin typeface="Georgia"/>
                <a:ea typeface="Georgia"/>
                <a:cs typeface="Georgia"/>
                <a:sym typeface="Georgia"/>
              </a:rPr>
              <a:t>PARENTS, LET YOUR CHILDREN KNOW THAT TEENS WHO USE </a:t>
            </a:r>
            <a:r>
              <a:rPr lang="en-GB" sz="2400" b="1" dirty="0">
                <a:solidFill>
                  <a:schemeClr val="tx1"/>
                </a:solidFill>
                <a:latin typeface="Georgia"/>
                <a:ea typeface="Georgia"/>
                <a:cs typeface="Georgia"/>
                <a:sym typeface="Georgia"/>
              </a:rPr>
              <a:t>MARIJUANA</a:t>
            </a:r>
            <a:r>
              <a:rPr lang="en-GB" sz="2400" b="1" dirty="0">
                <a:solidFill>
                  <a:srgbClr val="0070C0"/>
                </a:solidFill>
                <a:latin typeface="Georgia"/>
                <a:ea typeface="Georgia"/>
                <a:cs typeface="Georgia"/>
                <a:sym typeface="Georgia"/>
              </a:rPr>
              <a:t> ARE LESS LIKELY TO BE SUCCESSFUL IN FUTURE.</a:t>
            </a:r>
            <a:endParaRPr sz="2400" b="1" dirty="0">
              <a:solidFill>
                <a:srgbClr val="0070C0"/>
              </a:solidFill>
              <a:latin typeface="Georgia"/>
              <a:ea typeface="Georgia"/>
              <a:cs typeface="Georgia"/>
              <a:sym typeface="Georgia"/>
            </a:endParaRPr>
          </a:p>
        </p:txBody>
      </p:sp>
      <p:sp>
        <p:nvSpPr>
          <p:cNvPr id="105" name="Google Shape;105;p20"/>
          <p:cNvSpPr txBox="1"/>
          <p:nvPr/>
        </p:nvSpPr>
        <p:spPr>
          <a:xfrm>
            <a:off x="6440280" y="5812074"/>
            <a:ext cx="2703720" cy="1045927"/>
          </a:xfrm>
          <a:prstGeom prst="rect">
            <a:avLst/>
          </a:prstGeom>
          <a:solidFill>
            <a:srgbClr val="F9CB9C"/>
          </a:solidFill>
          <a:ln>
            <a:noFill/>
          </a:ln>
        </p:spPr>
        <p:txBody>
          <a:bodyPr spcFirstLastPara="1" wrap="square" lIns="91425" tIns="91425" rIns="91425" bIns="91425" anchor="t" anchorCtr="0">
            <a:noAutofit/>
          </a:bodyPr>
          <a:lstStyle/>
          <a:p>
            <a:pPr>
              <a:lnSpc>
                <a:spcPct val="115000"/>
              </a:lnSpc>
              <a:buSzPts val="1100"/>
            </a:pPr>
            <a:r>
              <a:rPr lang="en" sz="900" dirty="0">
                <a:latin typeface="Georgia"/>
                <a:ea typeface="Georgia"/>
                <a:cs typeface="Georgia"/>
                <a:sym typeface="Georgia"/>
              </a:rPr>
              <a:t>For more information about talking to your kids about the dangers of marijuana, visit: </a:t>
            </a:r>
            <a:r>
              <a:rPr lang="en" sz="900" b="1" dirty="0">
                <a:latin typeface="Georgia"/>
                <a:ea typeface="Georgia"/>
                <a:cs typeface="Georgia"/>
                <a:sym typeface="Georgia"/>
                <a:hlinkClick r:id="rId3"/>
              </a:rPr>
              <a:t>https://drugfree.org/resources/</a:t>
            </a:r>
            <a:r>
              <a:rPr lang="en" sz="900" b="1" dirty="0">
                <a:latin typeface="Georgia"/>
                <a:ea typeface="Georgia"/>
                <a:cs typeface="Georgia"/>
                <a:sym typeface="Georgia"/>
              </a:rPr>
              <a:t>                 </a:t>
            </a:r>
          </a:p>
          <a:p>
            <a:pPr>
              <a:lnSpc>
                <a:spcPct val="115000"/>
              </a:lnSpc>
              <a:buSzPts val="1100"/>
            </a:pPr>
            <a:r>
              <a:rPr lang="en" sz="900" b="1" dirty="0">
                <a:latin typeface="Georgia"/>
                <a:ea typeface="Georgia"/>
                <a:cs typeface="Georgia"/>
                <a:sym typeface="Georgia"/>
              </a:rPr>
              <a:t>                                                                                   9</a:t>
            </a:r>
            <a:endParaRPr sz="900" b="1" dirty="0">
              <a:latin typeface="Georgia"/>
              <a:ea typeface="Georgia"/>
              <a:cs typeface="Georgia"/>
              <a:sym typeface="Georgia"/>
            </a:endParaRPr>
          </a:p>
          <a:p>
            <a:endParaRPr dirty="0">
              <a:latin typeface="Georgia"/>
              <a:ea typeface="Georgia"/>
              <a:cs typeface="Georgia"/>
              <a:sym typeface="Georgia"/>
            </a:endParaRPr>
          </a:p>
        </p:txBody>
      </p:sp>
      <p:sp>
        <p:nvSpPr>
          <p:cNvPr id="106" name="Google Shape;106;p20"/>
          <p:cNvSpPr txBox="1"/>
          <p:nvPr/>
        </p:nvSpPr>
        <p:spPr>
          <a:xfrm>
            <a:off x="1945759" y="6154051"/>
            <a:ext cx="4403292" cy="669133"/>
          </a:xfrm>
          <a:prstGeom prst="rect">
            <a:avLst/>
          </a:prstGeom>
          <a:solidFill>
            <a:srgbClr val="000000"/>
          </a:solidFill>
          <a:ln>
            <a:noFill/>
          </a:ln>
        </p:spPr>
        <p:txBody>
          <a:bodyPr spcFirstLastPara="1" wrap="square" lIns="91425" tIns="91425" rIns="91425" bIns="91425" anchor="t" anchorCtr="0">
            <a:noAutofit/>
          </a:bodyPr>
          <a:lstStyle/>
          <a:p>
            <a:pPr algn="ctr"/>
            <a:r>
              <a:rPr lang="en" b="1" dirty="0">
                <a:solidFill>
                  <a:srgbClr val="FFFFFF"/>
                </a:solidFill>
              </a:rPr>
              <a:t>Don’t Let Marijuana Control Your Child’s Future...</a:t>
            </a:r>
            <a:endParaRPr b="1" dirty="0">
              <a:solidFill>
                <a:srgbClr val="FFFFFF"/>
              </a:solidFill>
            </a:endParaRPr>
          </a:p>
        </p:txBody>
      </p:sp>
      <p:pic>
        <p:nvPicPr>
          <p:cNvPr id="107" name="Google Shape;107;p20"/>
          <p:cNvPicPr preferRelativeResize="0"/>
          <p:nvPr/>
        </p:nvPicPr>
        <p:blipFill>
          <a:blip r:embed="rId4">
            <a:alphaModFix/>
          </a:blip>
          <a:stretch>
            <a:fillRect/>
          </a:stretch>
        </p:blipFill>
        <p:spPr>
          <a:xfrm>
            <a:off x="71462" y="5812074"/>
            <a:ext cx="766356" cy="998556"/>
          </a:xfrm>
          <a:prstGeom prst="rect">
            <a:avLst/>
          </a:prstGeom>
          <a:noFill/>
          <a:ln>
            <a:noFill/>
          </a:ln>
        </p:spPr>
      </p:pic>
      <p:pic>
        <p:nvPicPr>
          <p:cNvPr id="10" name="Google Shape;135;p23"/>
          <p:cNvPicPr preferRelativeResize="0"/>
          <p:nvPr/>
        </p:nvPicPr>
        <p:blipFill rotWithShape="1">
          <a:blip r:embed="rId5">
            <a:alphaModFix/>
          </a:blip>
          <a:srcRect l="-19232" t="-19232"/>
          <a:stretch/>
        </p:blipFill>
        <p:spPr>
          <a:xfrm>
            <a:off x="-271363" y="1310996"/>
            <a:ext cx="8599424" cy="4501077"/>
          </a:xfrm>
          <a:prstGeom prst="rect">
            <a:avLst/>
          </a:prstGeom>
          <a:noFill/>
          <a:ln>
            <a:noFill/>
          </a:ln>
        </p:spPr>
      </p:pic>
    </p:spTree>
    <p:extLst>
      <p:ext uri="{BB962C8B-B14F-4D97-AF65-F5344CB8AC3E}">
        <p14:creationId xmlns:p14="http://schemas.microsoft.com/office/powerpoint/2010/main" val="2948728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body" idx="1"/>
          </p:nvPr>
        </p:nvSpPr>
        <p:spPr>
          <a:xfrm>
            <a:off x="272760" y="503936"/>
            <a:ext cx="8593838" cy="1934464"/>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400" b="1" dirty="0">
                <a:solidFill>
                  <a:srgbClr val="0070C0"/>
                </a:solidFill>
              </a:rPr>
              <a:t>PARENTS TELL YOUR CHILDREN TO AVOID FRIENDS WHO PRESSURIZE THEM TO USE MARIJUANA.</a:t>
            </a:r>
          </a:p>
          <a:p>
            <a:pPr marL="0" lvl="0" indent="0" algn="ctr" rtl="0">
              <a:spcBef>
                <a:spcPts val="0"/>
              </a:spcBef>
              <a:spcAft>
                <a:spcPts val="1600"/>
              </a:spcAft>
              <a:buNone/>
            </a:pPr>
            <a:r>
              <a:rPr lang="en-GB" sz="1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GB" sz="1600" b="1" u="sng" dirty="0">
                <a:solidFill>
                  <a:schemeClr val="tx1"/>
                </a:solidFill>
                <a:latin typeface="Tahoma" panose="020B0604030504040204" pitchFamily="34" charset="0"/>
                <a:ea typeface="Tahoma" panose="020B0604030504040204" pitchFamily="34" charset="0"/>
                <a:cs typeface="Tahoma" panose="020B0604030504040204" pitchFamily="34" charset="0"/>
              </a:rPr>
              <a:t>SMART PARENTING TIPS </a:t>
            </a:r>
            <a:r>
              <a:rPr lang="en-GB" sz="1200" b="1" u="sng"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GB" sz="2000" b="1" u="sng" dirty="0">
                <a:solidFill>
                  <a:schemeClr val="tx1"/>
                </a:solidFill>
                <a:latin typeface="Tahoma" panose="020B0604030504040204" pitchFamily="34" charset="0"/>
                <a:ea typeface="Tahoma" panose="020B0604030504040204" pitchFamily="34" charset="0"/>
                <a:cs typeface="Tahoma" panose="020B0604030504040204" pitchFamily="34" charset="0"/>
              </a:rPr>
              <a:t>1</a:t>
            </a:r>
          </a:p>
        </p:txBody>
      </p:sp>
      <p:sp>
        <p:nvSpPr>
          <p:cNvPr id="145" name="Google Shape;145;p24"/>
          <p:cNvSpPr txBox="1"/>
          <p:nvPr/>
        </p:nvSpPr>
        <p:spPr>
          <a:xfrm>
            <a:off x="6039576" y="2659983"/>
            <a:ext cx="3104424" cy="2928017"/>
          </a:xfrm>
          <a:prstGeom prst="rect">
            <a:avLst/>
          </a:prstGeom>
          <a:noFill/>
          <a:ln>
            <a:noFill/>
          </a:ln>
        </p:spPr>
        <p:txBody>
          <a:bodyPr spcFirstLastPara="1" wrap="square" lIns="91425" tIns="91425" rIns="91425" bIns="91425" anchor="t" anchorCtr="0">
            <a:noAutofit/>
          </a:bodyPr>
          <a:lstStyle/>
          <a:p>
            <a:endParaRPr lang="en" sz="1600" b="1" dirty="0">
              <a:solidFill>
                <a:srgbClr val="0070C0"/>
              </a:solidFill>
            </a:endParaRPr>
          </a:p>
          <a:p>
            <a:r>
              <a:rPr lang="en" sz="1600" b="1" dirty="0">
                <a:solidFill>
                  <a:srgbClr val="FFFFFF">
                    <a:lumMod val="85000"/>
                  </a:srgbClr>
                </a:solidFill>
              </a:rPr>
              <a:t>Let your child understand ‘</a:t>
            </a:r>
            <a:r>
              <a:rPr lang="en" sz="1600" b="1" dirty="0">
                <a:solidFill>
                  <a:schemeClr val="tx1"/>
                </a:solidFill>
              </a:rPr>
              <a:t>it is a myth that most teens use marijuana’. </a:t>
            </a:r>
            <a:r>
              <a:rPr lang="en" sz="1600" b="1" dirty="0">
                <a:solidFill>
                  <a:srgbClr val="FFFFFF">
                    <a:lumMod val="85000"/>
                  </a:srgbClr>
                </a:solidFill>
              </a:rPr>
              <a:t>The small percentage that use marijuana are more likely to drop</a:t>
            </a:r>
            <a:r>
              <a:rPr lang="en-US" sz="1600" b="1" dirty="0">
                <a:solidFill>
                  <a:srgbClr val="FFFFFF">
                    <a:lumMod val="85000"/>
                  </a:srgbClr>
                </a:solidFill>
              </a:rPr>
              <a:t> </a:t>
            </a:r>
            <a:r>
              <a:rPr lang="en" sz="1600" b="1" dirty="0">
                <a:solidFill>
                  <a:srgbClr val="FFFFFF">
                    <a:lumMod val="85000"/>
                  </a:srgbClr>
                </a:solidFill>
              </a:rPr>
              <a:t>out of school or have academic problems.</a:t>
            </a:r>
          </a:p>
        </p:txBody>
      </p:sp>
      <p:pic>
        <p:nvPicPr>
          <p:cNvPr id="6" name="Google Shape;116;p21"/>
          <p:cNvPicPr preferRelativeResize="0"/>
          <p:nvPr/>
        </p:nvPicPr>
        <p:blipFill>
          <a:blip r:embed="rId3">
            <a:alphaModFix/>
          </a:blip>
          <a:stretch>
            <a:fillRect/>
          </a:stretch>
        </p:blipFill>
        <p:spPr>
          <a:xfrm>
            <a:off x="85287" y="6128610"/>
            <a:ext cx="653615" cy="729391"/>
          </a:xfrm>
          <a:prstGeom prst="rect">
            <a:avLst/>
          </a:prstGeom>
          <a:noFill/>
          <a:ln>
            <a:noFill/>
          </a:ln>
        </p:spPr>
      </p:pic>
      <p:sp>
        <p:nvSpPr>
          <p:cNvPr id="2" name="Rectangle 1"/>
          <p:cNvSpPr/>
          <p:nvPr/>
        </p:nvSpPr>
        <p:spPr>
          <a:xfrm>
            <a:off x="1169582" y="6288120"/>
            <a:ext cx="5206672" cy="646331"/>
          </a:xfrm>
          <a:prstGeom prst="rect">
            <a:avLst/>
          </a:prstGeom>
        </p:spPr>
        <p:txBody>
          <a:bodyPr wrap="square">
            <a:spAutoFit/>
          </a:bodyPr>
          <a:lstStyle/>
          <a:p>
            <a:pPr algn="ctr"/>
            <a:r>
              <a:rPr lang="en-US" b="1" dirty="0">
                <a:solidFill>
                  <a:schemeClr val="tx1"/>
                </a:solidFill>
              </a:rPr>
              <a:t>Don’t Let Marijuana Control Your Child’s Future...</a:t>
            </a:r>
          </a:p>
        </p:txBody>
      </p:sp>
      <p:sp>
        <p:nvSpPr>
          <p:cNvPr id="8" name="Google Shape;117;p21"/>
          <p:cNvSpPr txBox="1"/>
          <p:nvPr/>
        </p:nvSpPr>
        <p:spPr>
          <a:xfrm>
            <a:off x="6376254" y="5809583"/>
            <a:ext cx="2680177" cy="1006575"/>
          </a:xfrm>
          <a:prstGeom prst="rect">
            <a:avLst/>
          </a:prstGeom>
          <a:solidFill>
            <a:srgbClr val="F9CB9C"/>
          </a:solidFill>
          <a:ln>
            <a:noFill/>
          </a:ln>
        </p:spPr>
        <p:txBody>
          <a:bodyPr spcFirstLastPara="1" wrap="square" lIns="91425" tIns="91425" rIns="91425" bIns="91425" anchor="t" anchorCtr="0">
            <a:noAutofit/>
          </a:bodyPr>
          <a:lstStyle/>
          <a:p>
            <a:pPr>
              <a:lnSpc>
                <a:spcPct val="115000"/>
              </a:lnSpc>
              <a:buSzPts val="1100"/>
            </a:pPr>
            <a:r>
              <a:rPr lang="en" sz="900" dirty="0">
                <a:latin typeface="Georgia"/>
                <a:ea typeface="Georgia"/>
                <a:cs typeface="Georgia"/>
                <a:sym typeface="Georgia"/>
              </a:rPr>
              <a:t>For more information about talking to your kids about the dangers of marijuana, visit: </a:t>
            </a:r>
            <a:r>
              <a:rPr lang="en" sz="900" b="1" dirty="0">
                <a:latin typeface="Georgia"/>
                <a:ea typeface="Georgia"/>
                <a:cs typeface="Georgia"/>
                <a:sym typeface="Georgia"/>
                <a:hlinkClick r:id="rId4"/>
              </a:rPr>
              <a:t>https://drugfree.org/resources/</a:t>
            </a:r>
            <a:r>
              <a:rPr lang="en" sz="900" b="1" dirty="0">
                <a:latin typeface="Georgia"/>
                <a:ea typeface="Georgia"/>
                <a:cs typeface="Georgia"/>
                <a:sym typeface="Georgia"/>
              </a:rPr>
              <a:t>  </a:t>
            </a:r>
          </a:p>
          <a:p>
            <a:pPr>
              <a:lnSpc>
                <a:spcPct val="115000"/>
              </a:lnSpc>
              <a:buSzPts val="1100"/>
            </a:pPr>
            <a:r>
              <a:rPr lang="en" sz="900" b="1" dirty="0">
                <a:latin typeface="Georgia"/>
                <a:ea typeface="Georgia"/>
                <a:cs typeface="Georgia"/>
                <a:sym typeface="Georgia"/>
              </a:rPr>
              <a:t>                                                                                 10                                                                                                                </a:t>
            </a:r>
            <a:endParaRPr sz="900" b="1" dirty="0">
              <a:latin typeface="Georgia"/>
              <a:ea typeface="Georgia"/>
              <a:cs typeface="Georgia"/>
              <a:sym typeface="Georgia"/>
            </a:endParaRPr>
          </a:p>
          <a:p>
            <a:endParaRPr dirty="0">
              <a:latin typeface="Georgia"/>
              <a:ea typeface="Georgia"/>
              <a:cs typeface="Georgia"/>
              <a:sym typeface="Georgia"/>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59" y="2056021"/>
            <a:ext cx="5352560" cy="3833320"/>
          </a:xfrm>
          <a:prstGeom prst="rect">
            <a:avLst/>
          </a:prstGeom>
        </p:spPr>
      </p:pic>
    </p:spTree>
    <p:extLst>
      <p:ext uri="{BB962C8B-B14F-4D97-AF65-F5344CB8AC3E}">
        <p14:creationId xmlns:p14="http://schemas.microsoft.com/office/powerpoint/2010/main" val="2779176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Logic Model</a:t>
            </a:r>
            <a:endParaRPr/>
          </a:p>
        </p:txBody>
      </p:sp>
      <p:sp>
        <p:nvSpPr>
          <p:cNvPr id="243" name="Google Shape;243;p3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39</a:t>
            </a:fld>
            <a:endParaRPr/>
          </a:p>
        </p:txBody>
      </p:sp>
      <p:grpSp>
        <p:nvGrpSpPr>
          <p:cNvPr id="232" name="Google Shape;232;p38"/>
          <p:cNvGrpSpPr/>
          <p:nvPr/>
        </p:nvGrpSpPr>
        <p:grpSpPr>
          <a:xfrm>
            <a:off x="988976" y="1851874"/>
            <a:ext cx="6900892" cy="4267543"/>
            <a:chOff x="-645201" y="977046"/>
            <a:chExt cx="5905264" cy="2319485"/>
          </a:xfrm>
        </p:grpSpPr>
        <p:sp>
          <p:nvSpPr>
            <p:cNvPr id="233" name="Google Shape;233;p38"/>
            <p:cNvSpPr/>
            <p:nvPr/>
          </p:nvSpPr>
          <p:spPr>
            <a:xfrm>
              <a:off x="-645201" y="977046"/>
              <a:ext cx="1601400" cy="2115000"/>
            </a:xfrm>
            <a:prstGeom prst="roundRect">
              <a:avLst>
                <a:gd name="adj" fmla="val 10000"/>
              </a:avLst>
            </a:prstGeom>
            <a:gradFill>
              <a:gsLst>
                <a:gs pos="0">
                  <a:srgbClr val="9EE1FC"/>
                </a:gs>
                <a:gs pos="35000">
                  <a:srgbClr val="BBE9FB"/>
                </a:gs>
                <a:gs pos="100000">
                  <a:srgbClr val="E5F6FD"/>
                </a:gs>
              </a:gsLst>
              <a:lin ang="16200038" scaled="0"/>
            </a:gradFill>
            <a:ln>
              <a:noFill/>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8"/>
            <p:cNvSpPr txBox="1"/>
            <p:nvPr/>
          </p:nvSpPr>
          <p:spPr>
            <a:xfrm>
              <a:off x="-526961" y="1140506"/>
              <a:ext cx="1507500" cy="20211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r>
                <a:rPr lang="en" sz="200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rPr>
                <a:t>Resources</a:t>
              </a:r>
              <a:endParaRPr sz="2000" b="1" i="0" u="none" strike="noStrike" cap="none"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endParaRPr>
            </a:p>
            <a:p>
              <a:pPr marL="285750" marR="0" lvl="1" indent="-285750" algn="l" rtl="0">
                <a:lnSpc>
                  <a:spcPct val="90000"/>
                </a:lnSpc>
                <a:spcBef>
                  <a:spcPts val="630"/>
                </a:spcBef>
                <a:spcAft>
                  <a:spcPts val="0"/>
                </a:spcAft>
                <a:buSzPts val="1400"/>
                <a:buFont typeface="Wingdings" panose="05000000000000000000" pitchFamily="2" charset="2"/>
                <a:buChar char="q"/>
              </a:pPr>
              <a:r>
                <a:rPr lang="en" sz="2000" b="1" i="0" u="none" strike="noStrike" cap="none"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rPr>
                <a:t>Time</a:t>
              </a:r>
              <a:endParaRPr sz="2000" b="1" i="0" u="none" strike="noStrike" cap="none"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endParaRPr>
            </a:p>
            <a:p>
              <a:pPr marL="285750" marR="0" lvl="1" indent="-285750" algn="l" rtl="0">
                <a:lnSpc>
                  <a:spcPct val="90000"/>
                </a:lnSpc>
                <a:spcBef>
                  <a:spcPts val="210"/>
                </a:spcBef>
                <a:spcAft>
                  <a:spcPts val="0"/>
                </a:spcAft>
                <a:buSzPts val="1400"/>
                <a:buFont typeface="Wingdings" panose="05000000000000000000" pitchFamily="2" charset="2"/>
                <a:buChar char="q"/>
              </a:pPr>
              <a:r>
                <a:rPr lang="en" sz="2000" b="1" i="0" u="none" strike="noStrike" cap="none"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rPr>
                <a:t>Message Development</a:t>
              </a:r>
              <a:endParaRPr sz="2000" b="1" i="0" u="none" strike="noStrike" cap="none"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endParaRPr>
            </a:p>
            <a:p>
              <a:pPr marL="285750" marR="0" lvl="1" indent="-285750" algn="l" rtl="0">
                <a:lnSpc>
                  <a:spcPct val="90000"/>
                </a:lnSpc>
                <a:spcBef>
                  <a:spcPts val="210"/>
                </a:spcBef>
                <a:spcAft>
                  <a:spcPts val="0"/>
                </a:spcAft>
                <a:buSzPts val="1400"/>
                <a:buFont typeface="Wingdings" panose="05000000000000000000" pitchFamily="2" charset="2"/>
                <a:buChar char="q"/>
              </a:pPr>
              <a:r>
                <a:rPr lang="en" sz="200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rPr>
                <a:t>Funds</a:t>
              </a:r>
            </a:p>
            <a:p>
              <a:pPr marL="285750" marR="0" lvl="1" indent="-285750" algn="l" rtl="0">
                <a:lnSpc>
                  <a:spcPct val="90000"/>
                </a:lnSpc>
                <a:spcBef>
                  <a:spcPts val="210"/>
                </a:spcBef>
                <a:spcAft>
                  <a:spcPts val="0"/>
                </a:spcAft>
                <a:buSzPts val="1400"/>
                <a:buFont typeface="Wingdings" panose="05000000000000000000" pitchFamily="2" charset="2"/>
                <a:buChar char="q"/>
              </a:pPr>
              <a:r>
                <a:rPr lang="en" sz="200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rPr>
                <a:t>Person</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rPr>
                <a:t>n</a:t>
              </a:r>
              <a:r>
                <a:rPr lang="en" sz="200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rPr>
                <a:t>el</a:t>
              </a:r>
            </a:p>
            <a:p>
              <a:pPr marL="285750" marR="0" lvl="1" indent="-285750" algn="l" rtl="0">
                <a:lnSpc>
                  <a:spcPct val="90000"/>
                </a:lnSpc>
                <a:spcBef>
                  <a:spcPts val="210"/>
                </a:spcBef>
                <a:spcAft>
                  <a:spcPts val="0"/>
                </a:spcAft>
                <a:buSzPts val="1400"/>
                <a:buFont typeface="Wingdings" panose="05000000000000000000" pitchFamily="2" charset="2"/>
                <a:buChar char="q"/>
              </a:pPr>
              <a:r>
                <a:rPr lang="en" sz="200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a:rPr>
                <a:t>Available space</a:t>
              </a:r>
            </a:p>
            <a:p>
              <a:pPr marL="114300" marR="0" lvl="1" indent="-114300" algn="l" rtl="0">
                <a:lnSpc>
                  <a:spcPct val="90000"/>
                </a:lnSpc>
                <a:spcBef>
                  <a:spcPts val="210"/>
                </a:spcBef>
                <a:spcAft>
                  <a:spcPts val="0"/>
                </a:spcAft>
                <a:buSzPts val="1400"/>
                <a:buFont typeface="Calibri"/>
                <a:buChar char="•"/>
              </a:pPr>
              <a:endParaRPr sz="1400" b="0" i="0" u="none" strike="noStrike" cap="none" dirty="0">
                <a:latin typeface="Calibri"/>
                <a:ea typeface="Calibri"/>
                <a:cs typeface="Calibri"/>
                <a:sym typeface="Calibri"/>
              </a:endParaRPr>
            </a:p>
          </p:txBody>
        </p:sp>
        <p:sp>
          <p:nvSpPr>
            <p:cNvPr id="235" name="Google Shape;235;p38"/>
            <p:cNvSpPr/>
            <p:nvPr/>
          </p:nvSpPr>
          <p:spPr>
            <a:xfrm>
              <a:off x="1027442" y="1780072"/>
              <a:ext cx="339600" cy="397200"/>
            </a:xfrm>
            <a:prstGeom prst="rightArrow">
              <a:avLst>
                <a:gd name="adj1" fmla="val 60000"/>
                <a:gd name="adj2" fmla="val 50000"/>
              </a:avLst>
            </a:prstGeom>
            <a:gradFill>
              <a:gsLst>
                <a:gs pos="0">
                  <a:srgbClr val="9DE5FF"/>
                </a:gs>
                <a:gs pos="35000">
                  <a:srgbClr val="BBEBFF"/>
                </a:gs>
                <a:gs pos="100000">
                  <a:srgbClr val="E4F9FF"/>
                </a:gs>
              </a:gsLst>
              <a:lin ang="16200038" scaled="0"/>
            </a:gradFill>
            <a:ln>
              <a:noFill/>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8"/>
            <p:cNvSpPr txBox="1"/>
            <p:nvPr/>
          </p:nvSpPr>
          <p:spPr>
            <a:xfrm>
              <a:off x="1017313" y="1868016"/>
              <a:ext cx="237600" cy="238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237" name="Google Shape;237;p38"/>
            <p:cNvSpPr/>
            <p:nvPr/>
          </p:nvSpPr>
          <p:spPr>
            <a:xfrm>
              <a:off x="1377172" y="993134"/>
              <a:ext cx="1601400" cy="2115000"/>
            </a:xfrm>
            <a:prstGeom prst="roundRect">
              <a:avLst>
                <a:gd name="adj" fmla="val 10000"/>
              </a:avLst>
            </a:prstGeom>
            <a:gradFill>
              <a:gsLst>
                <a:gs pos="0">
                  <a:srgbClr val="A7E9FF"/>
                </a:gs>
                <a:gs pos="35000">
                  <a:srgbClr val="C1EFFF"/>
                </a:gs>
                <a:gs pos="100000">
                  <a:srgbClr val="E5F7FF"/>
                </a:gs>
              </a:gsLst>
              <a:lin ang="16200038" scaled="0"/>
            </a:gradFill>
            <a:ln>
              <a:noFill/>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p:cNvSpPr txBox="1"/>
            <p:nvPr/>
          </p:nvSpPr>
          <p:spPr>
            <a:xfrm>
              <a:off x="1381423" y="1095666"/>
              <a:ext cx="1507500" cy="20211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r>
                <a:rPr lang="en" sz="20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Activities (inputs)</a:t>
              </a:r>
            </a:p>
            <a:p>
              <a:pPr marL="0" marR="0" lvl="0" indent="0" algn="l" rtl="0">
                <a:lnSpc>
                  <a:spcPct val="90000"/>
                </a:lnSpc>
                <a:spcBef>
                  <a:spcPts val="0"/>
                </a:spcBef>
                <a:spcAft>
                  <a:spcPts val="0"/>
                </a:spcAft>
                <a:buNone/>
              </a:pPr>
              <a:endParaRPr sz="20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285750" marR="0" lvl="1" indent="-285750" algn="l" rtl="0">
                <a:lnSpc>
                  <a:spcPct val="90000"/>
                </a:lnSpc>
                <a:spcBef>
                  <a:spcPts val="210"/>
                </a:spcBef>
                <a:spcAft>
                  <a:spcPts val="0"/>
                </a:spcAft>
                <a:buSzPts val="1400"/>
                <a:buFont typeface="Wingdings" panose="05000000000000000000" pitchFamily="2" charset="2"/>
                <a:buChar char="q"/>
              </a:pPr>
              <a:r>
                <a:rPr lang="en" sz="20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Intensive training </a:t>
              </a:r>
              <a:endParaRPr sz="20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285750" marR="0" lvl="1" indent="-285750" algn="l" rtl="0">
                <a:lnSpc>
                  <a:spcPct val="90000"/>
                </a:lnSpc>
                <a:spcBef>
                  <a:spcPts val="210"/>
                </a:spcBef>
                <a:spcAft>
                  <a:spcPts val="0"/>
                </a:spcAft>
                <a:buSzPts val="1400"/>
                <a:buFont typeface="Wingdings" panose="05000000000000000000" pitchFamily="2" charset="2"/>
                <a:buChar char="q"/>
              </a:pPr>
              <a:r>
                <a:rPr lang="en" sz="20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Pre assess-</a:t>
              </a:r>
              <a:r>
                <a:rPr lang="en" sz="2000" b="1" i="0" u="none" strike="noStrike" cap="none"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ment</a:t>
              </a:r>
              <a:r>
                <a:rPr lang="en" sz="20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 and post</a:t>
              </a:r>
              <a:r>
                <a:rPr lang="en" sz="2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 assess-</a:t>
              </a:r>
              <a:r>
                <a:rPr lang="en" sz="2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ment</a:t>
              </a:r>
              <a:endParaRPr sz="2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285750" marR="0" lvl="1" indent="-285750" algn="l" rtl="0">
                <a:lnSpc>
                  <a:spcPct val="90000"/>
                </a:lnSpc>
                <a:spcBef>
                  <a:spcPts val="210"/>
                </a:spcBef>
                <a:spcAft>
                  <a:spcPts val="0"/>
                </a:spcAft>
                <a:buSzPts val="1400"/>
                <a:buFont typeface="Wingdings" panose="05000000000000000000" pitchFamily="2" charset="2"/>
                <a:buChar char="q"/>
              </a:pPr>
              <a:r>
                <a:rPr lang="en" sz="2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Focus Groups</a:t>
              </a:r>
            </a:p>
            <a:p>
              <a:pPr marR="0" lvl="1" algn="l" rtl="0">
                <a:lnSpc>
                  <a:spcPct val="90000"/>
                </a:lnSpc>
                <a:spcBef>
                  <a:spcPts val="210"/>
                </a:spcBef>
                <a:spcAft>
                  <a:spcPts val="0"/>
                </a:spcAft>
                <a:buSzPts val="1400"/>
              </a:pPr>
              <a:endParaRPr dirty="0">
                <a:latin typeface="Calibri"/>
                <a:ea typeface="Calibri"/>
                <a:cs typeface="Calibri"/>
                <a:sym typeface="Calibri"/>
              </a:endParaRPr>
            </a:p>
          </p:txBody>
        </p:sp>
        <p:sp>
          <p:nvSpPr>
            <p:cNvPr id="239" name="Google Shape;239;p38"/>
            <p:cNvSpPr/>
            <p:nvPr/>
          </p:nvSpPr>
          <p:spPr>
            <a:xfrm>
              <a:off x="3035604" y="1790344"/>
              <a:ext cx="339600" cy="397200"/>
            </a:xfrm>
            <a:prstGeom prst="rightArrow">
              <a:avLst>
                <a:gd name="adj1" fmla="val 60000"/>
                <a:gd name="adj2" fmla="val 50000"/>
              </a:avLst>
            </a:prstGeom>
            <a:gradFill>
              <a:gsLst>
                <a:gs pos="0">
                  <a:srgbClr val="BEEEFF"/>
                </a:gs>
                <a:gs pos="35000">
                  <a:srgbClr val="D1F2FF"/>
                </a:gs>
                <a:gs pos="100000">
                  <a:srgbClr val="EAFBFF"/>
                </a:gs>
              </a:gsLst>
              <a:lin ang="16200038" scaled="0"/>
            </a:gradFill>
            <a:ln>
              <a:noFill/>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8"/>
            <p:cNvSpPr txBox="1"/>
            <p:nvPr/>
          </p:nvSpPr>
          <p:spPr>
            <a:xfrm>
              <a:off x="3658099" y="1931534"/>
              <a:ext cx="237600" cy="238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241" name="Google Shape;241;p38"/>
            <p:cNvSpPr/>
            <p:nvPr/>
          </p:nvSpPr>
          <p:spPr>
            <a:xfrm>
              <a:off x="3432237" y="993134"/>
              <a:ext cx="1601400" cy="2115000"/>
            </a:xfrm>
            <a:prstGeom prst="roundRect">
              <a:avLst>
                <a:gd name="adj" fmla="val 10000"/>
              </a:avLst>
            </a:prstGeom>
            <a:gradFill>
              <a:gsLst>
                <a:gs pos="0">
                  <a:srgbClr val="BEEEFF"/>
                </a:gs>
                <a:gs pos="35000">
                  <a:srgbClr val="CFF3FF"/>
                </a:gs>
                <a:gs pos="100000">
                  <a:srgbClr val="EAFBFF"/>
                </a:gs>
              </a:gsLst>
              <a:lin ang="16200038" scaled="0"/>
            </a:gradFill>
            <a:ln>
              <a:noFill/>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8"/>
            <p:cNvSpPr txBox="1"/>
            <p:nvPr/>
          </p:nvSpPr>
          <p:spPr>
            <a:xfrm>
              <a:off x="3375204" y="1126931"/>
              <a:ext cx="1884859" cy="21696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None/>
              </a:pPr>
              <a:r>
                <a:rPr lang="en" b="1" i="0" u="none" strike="noStrike" cap="none" dirty="0">
                  <a:solidFill>
                    <a:srgbClr val="000000"/>
                  </a:solidFill>
                  <a:latin typeface="Calibri"/>
                  <a:ea typeface="Calibri"/>
                  <a:cs typeface="Calibri"/>
                  <a:sym typeface="Calibri"/>
                </a:rPr>
                <a:t>Outputs</a:t>
              </a:r>
              <a:endParaRPr b="1" i="0" u="none" strike="noStrike" cap="none" dirty="0">
                <a:solidFill>
                  <a:srgbClr val="000000"/>
                </a:solidFill>
                <a:latin typeface="Calibri"/>
                <a:ea typeface="Calibri"/>
                <a:cs typeface="Calibri"/>
                <a:sym typeface="Calibri"/>
              </a:endParaRPr>
            </a:p>
            <a:p>
              <a:pPr marL="0" marR="0" lvl="0" indent="0" algn="l" rtl="0">
                <a:lnSpc>
                  <a:spcPct val="90000"/>
                </a:lnSpc>
                <a:spcBef>
                  <a:spcPts val="630"/>
                </a:spcBef>
                <a:spcAft>
                  <a:spcPts val="0"/>
                </a:spcAft>
                <a:buNone/>
              </a:pPr>
              <a:r>
                <a:rPr lang="en" sz="1400" b="1" i="0" u="none" strike="noStrike" cap="none" dirty="0">
                  <a:solidFill>
                    <a:srgbClr val="000000"/>
                  </a:solidFill>
                  <a:latin typeface="Calibri"/>
                  <a:ea typeface="Calibri"/>
                  <a:cs typeface="Calibri"/>
                  <a:sym typeface="Calibri"/>
                </a:rPr>
                <a:t>Changes in</a:t>
              </a:r>
              <a:r>
                <a:rPr lang="en" b="1" dirty="0">
                  <a:solidFill>
                    <a:srgbClr val="000000"/>
                  </a:solidFill>
                  <a:latin typeface="Calibri"/>
                  <a:ea typeface="Calibri"/>
                  <a:cs typeface="Calibri"/>
                  <a:sym typeface="Calibri"/>
                </a:rPr>
                <a:t>:</a:t>
              </a:r>
              <a:endParaRPr b="1" dirty="0">
                <a:solidFill>
                  <a:srgbClr val="000000"/>
                </a:solidFill>
                <a:latin typeface="Calibri"/>
                <a:ea typeface="Calibri"/>
                <a:cs typeface="Calibri"/>
                <a:sym typeface="Calibri"/>
              </a:endParaRPr>
            </a:p>
            <a:p>
              <a:pPr marL="285750" marR="0" lvl="1" indent="-285750" algn="l" rtl="0">
                <a:lnSpc>
                  <a:spcPct val="90000"/>
                </a:lnSpc>
                <a:spcBef>
                  <a:spcPts val="630"/>
                </a:spcBef>
                <a:spcAft>
                  <a:spcPts val="0"/>
                </a:spcAft>
                <a:buSzPts val="1400"/>
                <a:buFont typeface="Wingdings" panose="05000000000000000000" pitchFamily="2" charset="2"/>
                <a:buChar char="q"/>
              </a:pPr>
              <a:r>
                <a:rPr lang="en" sz="13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attitudes,</a:t>
              </a:r>
              <a:r>
                <a:rPr lang="en-US" sz="13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 subjective norms, perceived behavioral control, intentions, behavior before and after campaign </a:t>
              </a:r>
            </a:p>
            <a:p>
              <a:pPr marL="285750" marR="0" lvl="1" indent="-285750" algn="l" rtl="0">
                <a:lnSpc>
                  <a:spcPct val="90000"/>
                </a:lnSpc>
                <a:spcBef>
                  <a:spcPts val="630"/>
                </a:spcBef>
                <a:spcAft>
                  <a:spcPts val="0"/>
                </a:spcAft>
                <a:buSzPts val="1400"/>
                <a:buFont typeface="Wingdings" panose="05000000000000000000" pitchFamily="2" charset="2"/>
                <a:buChar char="q"/>
              </a:pPr>
              <a:r>
                <a:rPr lang="en" sz="14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parent-child communication</a:t>
              </a:r>
              <a:endParaRPr sz="14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a:p>
              <a:pPr marL="285750" marR="0" lvl="1" indent="-285750" algn="l" rtl="0">
                <a:lnSpc>
                  <a:spcPct val="90000"/>
                </a:lnSpc>
                <a:spcBef>
                  <a:spcPts val="630"/>
                </a:spcBef>
                <a:spcAft>
                  <a:spcPts val="0"/>
                </a:spcAft>
                <a:buSzPts val="1400"/>
                <a:buFont typeface="Wingdings" panose="05000000000000000000" pitchFamily="2" charset="2"/>
                <a:buChar char="q"/>
              </a:pPr>
              <a:r>
                <a:rPr lang="en" sz="14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monitoring, warmth</a:t>
              </a:r>
              <a:endParaRPr sz="14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endParaRPr>
            </a:p>
          </p:txBody>
        </p:sp>
      </p:grpSp>
    </p:spTree>
    <p:extLst>
      <p:ext uri="{BB962C8B-B14F-4D97-AF65-F5344CB8AC3E}">
        <p14:creationId xmlns:p14="http://schemas.microsoft.com/office/powerpoint/2010/main" val="3611146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15" y="373780"/>
            <a:ext cx="7868148" cy="1185746"/>
          </a:xfrm>
        </p:spPr>
        <p:txBody>
          <a:bodyPr>
            <a:normAutofit fontScale="90000"/>
          </a:bodyPr>
          <a:lstStyle/>
          <a:p>
            <a:pPr algn="ctr"/>
            <a:r>
              <a:rPr lang="en-US" sz="4400" dirty="0"/>
              <a:t>The Central Action Components of the EQUIP Model</a:t>
            </a:r>
            <a:br>
              <a:rPr lang="en-US" dirty="0"/>
            </a:br>
            <a:endParaRPr lang="en-US" dirty="0"/>
          </a:p>
        </p:txBody>
      </p:sp>
      <p:sp>
        <p:nvSpPr>
          <p:cNvPr id="3" name="Content Placeholder 2"/>
          <p:cNvSpPr>
            <a:spLocks noGrp="1"/>
          </p:cNvSpPr>
          <p:nvPr>
            <p:ph idx="1"/>
          </p:nvPr>
        </p:nvSpPr>
        <p:spPr>
          <a:xfrm>
            <a:off x="705837" y="918558"/>
            <a:ext cx="7228459" cy="5239183"/>
          </a:xfrm>
        </p:spPr>
        <p:txBody>
          <a:bodyPr>
            <a:normAutofit lnSpcReduction="10000"/>
          </a:bodyPr>
          <a:lstStyle/>
          <a:p>
            <a:endParaRPr lang="en-US" sz="3000" b="1" dirty="0">
              <a:solidFill>
                <a:schemeClr val="accent4"/>
              </a:solidFill>
              <a:latin typeface="Bodoni MT Black" panose="02070A03080606020203" pitchFamily="18" charset="0"/>
            </a:endParaRPr>
          </a:p>
          <a:p>
            <a:r>
              <a:rPr lang="en-US" sz="3200" b="1" dirty="0">
                <a:solidFill>
                  <a:schemeClr val="accent4"/>
                </a:solidFill>
                <a:latin typeface="Bodoni MT Black" panose="02070A03080606020203" pitchFamily="18" charset="0"/>
              </a:rPr>
              <a:t>E</a:t>
            </a:r>
            <a:r>
              <a:rPr lang="en-US" sz="3200" dirty="0">
                <a:solidFill>
                  <a:schemeClr val="accent4"/>
                </a:solidFill>
              </a:rPr>
              <a:t>ngage</a:t>
            </a:r>
            <a:r>
              <a:rPr lang="en-US" sz="3200" dirty="0">
                <a:solidFill>
                  <a:srgbClr val="FFFF00"/>
                </a:solidFill>
              </a:rPr>
              <a:t>: </a:t>
            </a:r>
            <a:r>
              <a:rPr lang="en-US" sz="3200" dirty="0"/>
              <a:t>Attract and maintain attention of your audience</a:t>
            </a:r>
          </a:p>
          <a:p>
            <a:r>
              <a:rPr lang="en-US" sz="3200" b="1" dirty="0">
                <a:solidFill>
                  <a:schemeClr val="accent4"/>
                </a:solidFill>
                <a:latin typeface="Bodoni MT Black" panose="02070A03080606020203" pitchFamily="18" charset="0"/>
              </a:rPr>
              <a:t>Q</a:t>
            </a:r>
            <a:r>
              <a:rPr lang="en-US" sz="3200" dirty="0">
                <a:solidFill>
                  <a:schemeClr val="accent4"/>
                </a:solidFill>
              </a:rPr>
              <a:t>uestion</a:t>
            </a:r>
            <a:r>
              <a:rPr lang="en-US" sz="3200" dirty="0">
                <a:solidFill>
                  <a:srgbClr val="FFFF00"/>
                </a:solidFill>
              </a:rPr>
              <a:t>: </a:t>
            </a:r>
            <a:r>
              <a:rPr lang="en-US" sz="3200" dirty="0"/>
              <a:t>Raise question in mind of receiver about their pro-drug attitude </a:t>
            </a:r>
          </a:p>
          <a:p>
            <a:r>
              <a:rPr lang="en-US" sz="3200" b="1" dirty="0">
                <a:solidFill>
                  <a:schemeClr val="accent4"/>
                </a:solidFill>
                <a:latin typeface="Bodoni MT Black" panose="02070A03080606020203" pitchFamily="18" charset="0"/>
              </a:rPr>
              <a:t>U</a:t>
            </a:r>
            <a:r>
              <a:rPr lang="en-US" sz="3200" dirty="0">
                <a:solidFill>
                  <a:schemeClr val="accent4"/>
                </a:solidFill>
              </a:rPr>
              <a:t>ndermine</a:t>
            </a:r>
            <a:r>
              <a:rPr lang="en-US" sz="3200" dirty="0">
                <a:solidFill>
                  <a:srgbClr val="FFFF00"/>
                </a:solidFill>
              </a:rPr>
              <a:t>: </a:t>
            </a:r>
            <a:r>
              <a:rPr lang="en-US" sz="3200" dirty="0"/>
              <a:t>Destabilize the attitude </a:t>
            </a:r>
          </a:p>
          <a:p>
            <a:r>
              <a:rPr lang="en-US" sz="3200" b="1" dirty="0">
                <a:solidFill>
                  <a:schemeClr val="accent4"/>
                </a:solidFill>
                <a:latin typeface="Bodoni MT Black" panose="02070A03080606020203" pitchFamily="18" charset="0"/>
              </a:rPr>
              <a:t>I</a:t>
            </a:r>
            <a:r>
              <a:rPr lang="en-US" sz="3200" dirty="0">
                <a:solidFill>
                  <a:schemeClr val="accent4"/>
                </a:solidFill>
              </a:rPr>
              <a:t>nform</a:t>
            </a:r>
            <a:r>
              <a:rPr lang="en-US" sz="3200" dirty="0">
                <a:solidFill>
                  <a:srgbClr val="FFFF00"/>
                </a:solidFill>
              </a:rPr>
              <a:t>: </a:t>
            </a:r>
            <a:r>
              <a:rPr lang="en-US" sz="3200" dirty="0"/>
              <a:t>Provide plausible replacement of existing belief</a:t>
            </a:r>
          </a:p>
          <a:p>
            <a:r>
              <a:rPr lang="en-US" sz="3200" b="1" dirty="0">
                <a:solidFill>
                  <a:schemeClr val="accent4"/>
                </a:solidFill>
                <a:latin typeface="Bodoni MT Black" panose="02070A03080606020203" pitchFamily="18" charset="0"/>
              </a:rPr>
              <a:t>P</a:t>
            </a:r>
            <a:r>
              <a:rPr lang="en-US" sz="3200" dirty="0">
                <a:solidFill>
                  <a:schemeClr val="accent4"/>
                </a:solidFill>
              </a:rPr>
              <a:t>ersuade</a:t>
            </a:r>
            <a:r>
              <a:rPr lang="en-US" sz="3200" dirty="0">
                <a:solidFill>
                  <a:srgbClr val="FFFF00"/>
                </a:solidFill>
              </a:rPr>
              <a:t>: </a:t>
            </a:r>
            <a:r>
              <a:rPr lang="en-US" sz="3200" dirty="0"/>
              <a:t>Provide incentives for agreement with your message</a:t>
            </a:r>
          </a:p>
          <a:p>
            <a:endParaRPr lang="en-US" sz="3000" dirty="0"/>
          </a:p>
          <a:p>
            <a:endParaRPr lang="en-US" dirty="0"/>
          </a:p>
        </p:txBody>
      </p:sp>
      <p:sp>
        <p:nvSpPr>
          <p:cNvPr id="4" name="Footer Placeholder 3"/>
          <p:cNvSpPr>
            <a:spLocks noGrp="1"/>
          </p:cNvSpPr>
          <p:nvPr>
            <p:ph type="ftr" sz="quarter" idx="11"/>
          </p:nvPr>
        </p:nvSpPr>
        <p:spPr/>
        <p:txBody>
          <a:bodyPr/>
          <a:lstStyle/>
          <a:p>
            <a:r>
              <a:rPr lang="en-US"/>
              <a:t>ICUDDR Peru 2019</a:t>
            </a:r>
          </a:p>
        </p:txBody>
      </p:sp>
    </p:spTree>
    <p:extLst>
      <p:ext uri="{BB962C8B-B14F-4D97-AF65-F5344CB8AC3E}">
        <p14:creationId xmlns:p14="http://schemas.microsoft.com/office/powerpoint/2010/main" val="36363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9"/>
          <p:cNvSpPr txBox="1">
            <a:spLocks noGrp="1"/>
          </p:cNvSpPr>
          <p:nvPr>
            <p:ph type="title"/>
          </p:nvPr>
        </p:nvSpPr>
        <p:spPr>
          <a:xfrm>
            <a:off x="251749" y="15299"/>
            <a:ext cx="8676494" cy="97976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Tahoma" panose="020B0604030504040204" pitchFamily="34" charset="0"/>
                <a:ea typeface="Tahoma" panose="020B0604030504040204" pitchFamily="34" charset="0"/>
                <a:cs typeface="Tahoma" panose="020B0604030504040204" pitchFamily="34" charset="0"/>
              </a:rPr>
              <a:t>EVALUATION PLAN</a:t>
            </a: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br>
            <a:r>
              <a:rPr lang="en-US" sz="2400" dirty="0">
                <a:latin typeface="Tahoma" panose="020B0604030504040204" pitchFamily="34" charset="0"/>
                <a:ea typeface="Tahoma" panose="020B0604030504040204" pitchFamily="34" charset="0"/>
                <a:cs typeface="Tahoma" panose="020B0604030504040204" pitchFamily="34" charset="0"/>
              </a:rPr>
              <a:t>PARENTS  AND ADOLESCENTS - </a:t>
            </a:r>
            <a:r>
              <a:rPr lang="en" sz="2400" dirty="0">
                <a:latin typeface="Tahoma" panose="020B0604030504040204" pitchFamily="34" charset="0"/>
                <a:ea typeface="Tahoma" panose="020B0604030504040204" pitchFamily="34" charset="0"/>
                <a:cs typeface="Tahoma" panose="020B0604030504040204" pitchFamily="34" charset="0"/>
              </a:rPr>
              <a:t>Pre</a:t>
            </a:r>
            <a:r>
              <a:rPr lang="en-US" sz="2400" dirty="0">
                <a:latin typeface="Tahoma" panose="020B0604030504040204" pitchFamily="34" charset="0"/>
                <a:ea typeface="Tahoma" panose="020B0604030504040204" pitchFamily="34" charset="0"/>
                <a:cs typeface="Tahoma" panose="020B0604030504040204" pitchFamily="34" charset="0"/>
              </a:rPr>
              <a:t>-</a:t>
            </a:r>
            <a:r>
              <a:rPr lang="en" sz="2400" dirty="0">
                <a:latin typeface="Tahoma" panose="020B0604030504040204" pitchFamily="34" charset="0"/>
                <a:ea typeface="Tahoma" panose="020B0604030504040204" pitchFamily="34" charset="0"/>
                <a:cs typeface="Tahoma" panose="020B0604030504040204" pitchFamily="34" charset="0"/>
              </a:rPr>
              <a:t>Assessment </a:t>
            </a: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249" name="Google Shape;249;p39"/>
          <p:cNvSpPr txBox="1">
            <a:spLocks noGrp="1"/>
          </p:cNvSpPr>
          <p:nvPr>
            <p:ph type="body" idx="1"/>
          </p:nvPr>
        </p:nvSpPr>
        <p:spPr>
          <a:xfrm>
            <a:off x="-59951" y="876728"/>
            <a:ext cx="8832300" cy="5646542"/>
          </a:xfrm>
          <a:prstGeom prst="rect">
            <a:avLst/>
          </a:prstGeom>
        </p:spPr>
        <p:txBody>
          <a:bodyPr spcFirstLastPara="1" wrap="square" lIns="91425" tIns="91425" rIns="91425" bIns="91425" anchor="t" anchorCtr="0">
            <a:noAutofit/>
          </a:bodyPr>
          <a:lstStyle/>
          <a:p>
            <a:pPr marL="120650" lvl="0" indent="0" algn="l" rtl="0">
              <a:spcBef>
                <a:spcPts val="0"/>
              </a:spcBef>
              <a:spcAft>
                <a:spcPts val="0"/>
              </a:spcAft>
              <a:buSzPts val="1700"/>
              <a:buNone/>
            </a:pPr>
            <a:endParaRPr b="1" dirty="0">
              <a:latin typeface="Tahoma" panose="020B0604030504040204" pitchFamily="34" charset="0"/>
              <a:ea typeface="Tahoma" panose="020B0604030504040204" pitchFamily="34" charset="0"/>
              <a:cs typeface="Tahoma" panose="020B0604030504040204" pitchFamily="34" charset="0"/>
            </a:endParaRPr>
          </a:p>
          <a:p>
            <a:pPr marL="457200" marR="0" lvl="0" indent="0" algn="l" rtl="0">
              <a:lnSpc>
                <a:spcPct val="115000"/>
              </a:lnSpc>
              <a:spcBef>
                <a:spcPts val="1600"/>
              </a:spcBef>
              <a:spcAft>
                <a:spcPts val="1600"/>
              </a:spcAft>
              <a:buNone/>
            </a:pPr>
            <a:endParaRPr sz="1700" dirty="0"/>
          </a:p>
        </p:txBody>
      </p:sp>
      <p:sp>
        <p:nvSpPr>
          <p:cNvPr id="250" name="Google Shape;250;p3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40</a:t>
            </a:fld>
            <a:endParaRPr/>
          </a:p>
        </p:txBody>
      </p:sp>
      <p:sp>
        <p:nvSpPr>
          <p:cNvPr id="251" name="Google Shape;251;p39"/>
          <p:cNvSpPr txBox="1"/>
          <p:nvPr/>
        </p:nvSpPr>
        <p:spPr>
          <a:xfrm>
            <a:off x="73825" y="6404933"/>
            <a:ext cx="5552700" cy="45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22222"/>
                </a:solidFill>
                <a:highlight>
                  <a:srgbClr val="FFFFFF"/>
                </a:highlight>
                <a:latin typeface="Playfair Display"/>
                <a:ea typeface="Playfair Display"/>
                <a:cs typeface="Playfair Display"/>
                <a:sym typeface="Playfair Display"/>
              </a:rPr>
              <a:t>Donaldson, Handren, &amp; Crano (2016); Huansuriya, Siegel, &amp; Crano, (2014)</a:t>
            </a:r>
            <a:endParaRPr sz="1200">
              <a:latin typeface="Playfair Display"/>
              <a:ea typeface="Playfair Display"/>
              <a:cs typeface="Playfair Display"/>
              <a:sym typeface="Playfair Display"/>
            </a:endParaRPr>
          </a:p>
        </p:txBody>
      </p:sp>
      <p:sp>
        <p:nvSpPr>
          <p:cNvPr id="2" name="Rounded Rectangle 1"/>
          <p:cNvSpPr/>
          <p:nvPr/>
        </p:nvSpPr>
        <p:spPr>
          <a:xfrm>
            <a:off x="640536" y="1109610"/>
            <a:ext cx="3827091" cy="5295323"/>
          </a:xfrm>
          <a:prstGeom prst="roundRect">
            <a:avLst/>
          </a:prstGeom>
          <a:solidFill>
            <a:srgbClr val="92D050"/>
          </a:solidFill>
          <a:ln>
            <a:solidFill>
              <a:srgbClr val="00B0F0"/>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 sz="1600" b="1" u="sng" dirty="0">
              <a:latin typeface="Tahoma" panose="020B0604030504040204" pitchFamily="34" charset="0"/>
              <a:ea typeface="Tahoma" panose="020B0604030504040204" pitchFamily="34" charset="0"/>
              <a:cs typeface="Tahoma" panose="020B0604030504040204" pitchFamily="34" charset="0"/>
            </a:endParaRPr>
          </a:p>
          <a:p>
            <a:r>
              <a:rPr lang="en" b="1" u="sng" dirty="0">
                <a:latin typeface="Tahoma" panose="020B0604030504040204" pitchFamily="34" charset="0"/>
                <a:ea typeface="Tahoma" panose="020B0604030504040204" pitchFamily="34" charset="0"/>
                <a:cs typeface="Tahoma" panose="020B0604030504040204" pitchFamily="34" charset="0"/>
              </a:rPr>
              <a:t>PARENTS PRE-ASSESSMENT</a:t>
            </a:r>
          </a:p>
          <a:p>
            <a:endParaRPr lang="en" sz="1600" b="1" u="sng"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 b="1" dirty="0">
                <a:solidFill>
                  <a:schemeClr val="bg2"/>
                </a:solidFill>
                <a:latin typeface="Tahoma" panose="020B0604030504040204" pitchFamily="34" charset="0"/>
                <a:ea typeface="Tahoma" panose="020B0604030504040204" pitchFamily="34" charset="0"/>
                <a:cs typeface="Tahoma" panose="020B0604030504040204" pitchFamily="34" charset="0"/>
              </a:rPr>
              <a:t>Parental Warmth &amp; Monitoring</a:t>
            </a:r>
          </a:p>
          <a:p>
            <a:endParaRPr lang="en" sz="800" b="1"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q"/>
            </a:pPr>
            <a:r>
              <a:rPr lang="en" b="1" dirty="0">
                <a:solidFill>
                  <a:schemeClr val="bg2"/>
                </a:solidFill>
                <a:latin typeface="Tahoma" panose="020B0604030504040204" pitchFamily="34" charset="0"/>
                <a:ea typeface="Tahoma" panose="020B0604030504040204" pitchFamily="34" charset="0"/>
                <a:cs typeface="Tahoma" panose="020B0604030504040204" pitchFamily="34" charset="0"/>
              </a:rPr>
              <a:t>Intentions to Communicate with Children </a:t>
            </a:r>
          </a:p>
          <a:p>
            <a:pPr marL="285750" indent="-285750">
              <a:buFont typeface="Wingdings" panose="05000000000000000000" pitchFamily="2" charset="2"/>
              <a:buChar char="q"/>
            </a:pPr>
            <a:r>
              <a:rPr lang="en" b="1" dirty="0">
                <a:solidFill>
                  <a:schemeClr val="bg2"/>
                </a:solidFill>
                <a:latin typeface="Tahoma" panose="020B0604030504040204" pitchFamily="34" charset="0"/>
                <a:ea typeface="Tahoma" panose="020B0604030504040204" pitchFamily="34" charset="0"/>
                <a:cs typeface="Tahoma" panose="020B0604030504040204" pitchFamily="34" charset="0"/>
              </a:rPr>
              <a:t>How willing Parents are to talk to their children about Marijuana </a:t>
            </a:r>
          </a:p>
          <a:p>
            <a:pPr marL="285750" indent="-285750">
              <a:buFont typeface="Wingdings" panose="05000000000000000000" pitchFamily="2" charset="2"/>
              <a:buChar char="q"/>
            </a:pPr>
            <a:r>
              <a:rPr lang="en" b="1" dirty="0">
                <a:solidFill>
                  <a:schemeClr val="bg2"/>
                </a:solidFill>
                <a:latin typeface="Tahoma" panose="020B0604030504040204" pitchFamily="34" charset="0"/>
                <a:ea typeface="Tahoma" panose="020B0604030504040204" pitchFamily="34" charset="0"/>
                <a:cs typeface="Tahoma" panose="020B0604030504040204" pitchFamily="34" charset="0"/>
              </a:rPr>
              <a:t>Subjective Norms about Anti-Marijuana Communication </a:t>
            </a:r>
          </a:p>
          <a:p>
            <a:pPr marL="285750" indent="-285750">
              <a:buFont typeface="Wingdings" panose="05000000000000000000" pitchFamily="2" charset="2"/>
              <a:buChar char="q"/>
            </a:pPr>
            <a:r>
              <a:rPr lang="en" b="1" dirty="0">
                <a:solidFill>
                  <a:schemeClr val="bg2"/>
                </a:solidFill>
                <a:latin typeface="Tahoma" panose="020B0604030504040204" pitchFamily="34" charset="0"/>
                <a:ea typeface="Tahoma" panose="020B0604030504040204" pitchFamily="34" charset="0"/>
                <a:cs typeface="Tahoma" panose="020B0604030504040204" pitchFamily="34" charset="0"/>
              </a:rPr>
              <a:t>Attitude Toward Anti-  Marijuana Child Communication</a:t>
            </a:r>
            <a:endParaRPr lang="en-US" b="1" dirty="0">
              <a:solidFill>
                <a:schemeClr val="bg2"/>
              </a:solidFill>
            </a:endParaRPr>
          </a:p>
        </p:txBody>
      </p:sp>
      <p:sp>
        <p:nvSpPr>
          <p:cNvPr id="3" name="Rounded Rectangle 2"/>
          <p:cNvSpPr/>
          <p:nvPr/>
        </p:nvSpPr>
        <p:spPr>
          <a:xfrm>
            <a:off x="5034338" y="1109610"/>
            <a:ext cx="3738012" cy="5413660"/>
          </a:xfrm>
          <a:prstGeom prst="roundRect">
            <a:avLst/>
          </a:prstGeom>
          <a:solidFill>
            <a:srgbClr val="00B0F0"/>
          </a:solidFill>
          <a:ln>
            <a:solidFill>
              <a:schemeClr val="accent4"/>
            </a:solid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lnSpc>
                <a:spcPct val="115000"/>
              </a:lnSpc>
              <a:buSzPts val="1800"/>
            </a:pPr>
            <a:r>
              <a:rPr lang="en" sz="2400" b="1" u="sng" dirty="0">
                <a:solidFill>
                  <a:schemeClr val="bg1"/>
                </a:solidFill>
                <a:latin typeface="Tahoma" panose="020B0604030504040204" pitchFamily="34" charset="0"/>
                <a:ea typeface="Tahoma" panose="020B0604030504040204" pitchFamily="34" charset="0"/>
                <a:cs typeface="Tahoma" panose="020B0604030504040204" pitchFamily="34" charset="0"/>
                <a:sym typeface="Playfair Display"/>
              </a:rPr>
              <a:t>ADOLESCENTS PRE-ASSESMENT</a:t>
            </a:r>
          </a:p>
          <a:p>
            <a:pPr marL="114300" lvl="0">
              <a:lnSpc>
                <a:spcPct val="115000"/>
              </a:lnSpc>
              <a:buSzPts val="1800"/>
            </a:pPr>
            <a:endParaRPr lang="en" sz="2400" b="1" dirty="0">
              <a:solidFill>
                <a:schemeClr val="bg1"/>
              </a:solidFill>
              <a:latin typeface="Tahoma" panose="020B0604030504040204" pitchFamily="34" charset="0"/>
              <a:ea typeface="Tahoma" panose="020B0604030504040204" pitchFamily="34" charset="0"/>
              <a:cs typeface="Tahoma" panose="020B0604030504040204" pitchFamily="34" charset="0"/>
              <a:sym typeface="Playfair Display"/>
            </a:endParaRPr>
          </a:p>
          <a:p>
            <a:pPr marL="400050" lvl="0" indent="-285750">
              <a:lnSpc>
                <a:spcPct val="115000"/>
              </a:lnSpc>
              <a:buSzPts val="1800"/>
              <a:buFont typeface="Wingdings" panose="05000000000000000000" pitchFamily="2" charset="2"/>
              <a:buChar char="q"/>
            </a:pPr>
            <a:r>
              <a:rPr lang="en" sz="2400" b="1" dirty="0">
                <a:solidFill>
                  <a:srgbClr val="000000"/>
                </a:solidFill>
                <a:latin typeface="Playfair Display"/>
                <a:sym typeface="Playfair Display"/>
              </a:rPr>
              <a:t>Parental Warmth </a:t>
            </a:r>
          </a:p>
          <a:p>
            <a:pPr marL="400050" lvl="0" indent="-285750">
              <a:lnSpc>
                <a:spcPct val="115000"/>
              </a:lnSpc>
              <a:buSzPts val="1800"/>
              <a:buFont typeface="Wingdings" panose="05000000000000000000" pitchFamily="2" charset="2"/>
              <a:buChar char="q"/>
            </a:pPr>
            <a:r>
              <a:rPr lang="en" sz="2400" b="1" dirty="0">
                <a:solidFill>
                  <a:srgbClr val="000000"/>
                </a:solidFill>
                <a:latin typeface="Playfair Display"/>
                <a:sym typeface="Playfair Display"/>
              </a:rPr>
              <a:t>Parental Monitoring </a:t>
            </a:r>
          </a:p>
          <a:p>
            <a:pPr marL="400050" lvl="0" indent="-285750">
              <a:lnSpc>
                <a:spcPct val="115000"/>
              </a:lnSpc>
              <a:buSzPts val="1800"/>
              <a:buFont typeface="Wingdings" panose="05000000000000000000" pitchFamily="2" charset="2"/>
              <a:buChar char="q"/>
            </a:pPr>
            <a:r>
              <a:rPr lang="en" sz="2400" b="1" dirty="0">
                <a:solidFill>
                  <a:srgbClr val="000000"/>
                </a:solidFill>
                <a:latin typeface="Playfair Display"/>
                <a:sym typeface="Playfair Display"/>
              </a:rPr>
              <a:t>Marijuana Perceived Behavioral Control to Say “No” </a:t>
            </a:r>
          </a:p>
          <a:p>
            <a:pPr marL="400050" lvl="0" indent="-285750">
              <a:lnSpc>
                <a:spcPct val="115000"/>
              </a:lnSpc>
              <a:buSzPts val="1800"/>
              <a:buFont typeface="Wingdings" panose="05000000000000000000" pitchFamily="2" charset="2"/>
              <a:buChar char="q"/>
            </a:pPr>
            <a:r>
              <a:rPr lang="en" sz="2400" b="1" dirty="0">
                <a:solidFill>
                  <a:srgbClr val="000000"/>
                </a:solidFill>
                <a:latin typeface="Playfair Display"/>
                <a:sym typeface="Playfair Display"/>
              </a:rPr>
              <a:t>Marijuana Subjective Norms </a:t>
            </a:r>
          </a:p>
          <a:p>
            <a:pPr marL="400050" lvl="0" indent="-285750">
              <a:lnSpc>
                <a:spcPct val="115000"/>
              </a:lnSpc>
              <a:buSzPts val="1800"/>
              <a:buFont typeface="Wingdings" panose="05000000000000000000" pitchFamily="2" charset="2"/>
              <a:buChar char="q"/>
            </a:pPr>
            <a:r>
              <a:rPr lang="en" sz="2400" b="1" dirty="0">
                <a:solidFill>
                  <a:srgbClr val="000000"/>
                </a:solidFill>
                <a:latin typeface="Playfair Display"/>
                <a:sym typeface="Playfair Display"/>
              </a:rPr>
              <a:t>Marijuana Attitudes</a:t>
            </a:r>
            <a:endParaRPr lang="en-US" sz="2400" dirty="0"/>
          </a:p>
        </p:txBody>
      </p:sp>
    </p:spTree>
    <p:extLst>
      <p:ext uri="{BB962C8B-B14F-4D97-AF65-F5344CB8AC3E}">
        <p14:creationId xmlns:p14="http://schemas.microsoft.com/office/powerpoint/2010/main" val="3541347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279868" y="127604"/>
            <a:ext cx="8552432" cy="1134771"/>
          </a:xfrm>
          <a:prstGeom prst="rect">
            <a:avLst/>
          </a:prstGeom>
        </p:spPr>
        <p:txBody>
          <a:bodyPr spcFirstLastPara="1" wrap="square" lIns="91425" tIns="91425" rIns="91425" bIns="91425" anchor="t" anchorCtr="0">
            <a:noAutofit/>
          </a:bodyPr>
          <a:lstStyle/>
          <a:p>
            <a:pPr lvl="0" algn="ctr"/>
            <a:r>
              <a:rPr lang="en" sz="2400" dirty="0">
                <a:latin typeface="Tahoma" panose="020B0604030504040204" pitchFamily="34" charset="0"/>
                <a:ea typeface="Tahoma" panose="020B0604030504040204" pitchFamily="34" charset="0"/>
                <a:cs typeface="Tahoma" panose="020B0604030504040204" pitchFamily="34" charset="0"/>
              </a:rPr>
              <a:t>EVALUATION PLAN</a:t>
            </a:r>
            <a:br>
              <a:rPr lang="en" sz="2400" dirty="0">
                <a:latin typeface="Tahoma" panose="020B0604030504040204" pitchFamily="34" charset="0"/>
                <a:ea typeface="Tahoma" panose="020B0604030504040204" pitchFamily="34" charset="0"/>
                <a:cs typeface="Tahoma" panose="020B0604030504040204" pitchFamily="34" charset="0"/>
              </a:rPr>
            </a:br>
            <a:r>
              <a:rPr lang="en" sz="2400" dirty="0">
                <a:latin typeface="Tahoma" panose="020B0604030504040204" pitchFamily="34" charset="0"/>
                <a:ea typeface="Tahoma" panose="020B0604030504040204" pitchFamily="34" charset="0"/>
                <a:cs typeface="Tahoma" panose="020B0604030504040204" pitchFamily="34" charset="0"/>
              </a:rPr>
              <a:t>PARENTS &amp; </a:t>
            </a:r>
            <a:r>
              <a:rPr lang="en-US" sz="2400" dirty="0">
                <a:latin typeface="Tahoma" panose="020B0604030504040204" pitchFamily="34" charset="0"/>
                <a:ea typeface="Tahoma" panose="020B0604030504040204" pitchFamily="34" charset="0"/>
                <a:cs typeface="Tahoma" panose="020B0604030504040204" pitchFamily="34" charset="0"/>
              </a:rPr>
              <a:t>ADOLESCENTS (</a:t>
            </a:r>
            <a:r>
              <a:rPr lang="en" sz="2400" dirty="0">
                <a:latin typeface="Tahoma" panose="020B0604030504040204" pitchFamily="34" charset="0"/>
                <a:ea typeface="Tahoma" panose="020B0604030504040204" pitchFamily="34" charset="0"/>
                <a:cs typeface="Tahoma" panose="020B0604030504040204" pitchFamily="34" charset="0"/>
              </a:rPr>
              <a:t>Post </a:t>
            </a:r>
            <a:r>
              <a:rPr lang="en-US" sz="2400" dirty="0">
                <a:latin typeface="Tahoma" panose="020B0604030504040204" pitchFamily="34" charset="0"/>
                <a:ea typeface="Tahoma" panose="020B0604030504040204" pitchFamily="34" charset="0"/>
                <a:cs typeface="Tahoma" panose="020B0604030504040204" pitchFamily="34" charset="0"/>
              </a:rPr>
              <a:t>– </a:t>
            </a:r>
            <a:r>
              <a:rPr lang="en" sz="2400" dirty="0">
                <a:latin typeface="Tahoma" panose="020B0604030504040204" pitchFamily="34" charset="0"/>
                <a:ea typeface="Tahoma" panose="020B0604030504040204" pitchFamily="34" charset="0"/>
                <a:cs typeface="Tahoma" panose="020B0604030504040204" pitchFamily="34" charset="0"/>
              </a:rPr>
              <a:t>Assessment)</a:t>
            </a: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265" name="Google Shape;265;p41"/>
          <p:cNvSpPr txBox="1">
            <a:spLocks noGrp="1"/>
          </p:cNvSpPr>
          <p:nvPr>
            <p:ph type="body" idx="1"/>
          </p:nvPr>
        </p:nvSpPr>
        <p:spPr>
          <a:xfrm>
            <a:off x="389913" y="1670133"/>
            <a:ext cx="8332342" cy="4734800"/>
          </a:xfrm>
          <a:prstGeom prst="rect">
            <a:avLst/>
          </a:prstGeom>
        </p:spPr>
        <p:txBody>
          <a:bodyPr spcFirstLastPara="1" wrap="square" lIns="91425" tIns="91425" rIns="91425" bIns="91425" anchor="t" anchorCtr="0">
            <a:noAutofit/>
          </a:bodyPr>
          <a:lstStyle/>
          <a:p>
            <a:pPr marL="406400" lvl="0" indent="-285750" algn="l" rtl="0">
              <a:spcBef>
                <a:spcPts val="0"/>
              </a:spcBef>
              <a:spcAft>
                <a:spcPts val="0"/>
              </a:spcAft>
              <a:buSzPts val="1700"/>
              <a:buFont typeface="Wingdings" panose="05000000000000000000" pitchFamily="2" charset="2"/>
              <a:buChar char="q"/>
            </a:pPr>
            <a:r>
              <a:rPr lang="en" sz="2800" b="1" dirty="0">
                <a:latin typeface="Tahoma" panose="020B0604030504040204" pitchFamily="34" charset="0"/>
                <a:ea typeface="Tahoma" panose="020B0604030504040204" pitchFamily="34" charset="0"/>
                <a:cs typeface="Tahoma" panose="020B0604030504040204" pitchFamily="34" charset="0"/>
              </a:rPr>
              <a:t>Same Measures from pre-test: </a:t>
            </a:r>
            <a:endParaRPr sz="2800" b="1" dirty="0">
              <a:latin typeface="Tahoma" panose="020B0604030504040204" pitchFamily="34" charset="0"/>
              <a:ea typeface="Tahoma" panose="020B0604030504040204" pitchFamily="34" charset="0"/>
              <a:cs typeface="Tahoma" panose="020B0604030504040204" pitchFamily="34" charset="0"/>
            </a:endParaRPr>
          </a:p>
          <a:p>
            <a:pPr marL="914400" lvl="1" indent="-336550" algn="l" rtl="0">
              <a:spcBef>
                <a:spcPts val="0"/>
              </a:spcBef>
              <a:spcAft>
                <a:spcPts val="0"/>
              </a:spcAft>
              <a:buSzPts val="1700"/>
              <a:buFont typeface="Wingdings" panose="05000000000000000000" pitchFamily="2" charset="2"/>
              <a:buChar char="v"/>
            </a:pPr>
            <a:r>
              <a:rPr lang="en" sz="2800" dirty="0">
                <a:latin typeface="Tahoma" panose="020B0604030504040204" pitchFamily="34" charset="0"/>
                <a:ea typeface="Tahoma" panose="020B0604030504040204" pitchFamily="34" charset="0"/>
                <a:cs typeface="Tahoma" panose="020B0604030504040204" pitchFamily="34" charset="0"/>
              </a:rPr>
              <a:t>Attitudes, Subjective Norms, Perceived Behavioral Control </a:t>
            </a:r>
            <a:endParaRPr sz="2800" dirty="0">
              <a:latin typeface="Tahoma" panose="020B0604030504040204" pitchFamily="34" charset="0"/>
              <a:ea typeface="Tahoma" panose="020B0604030504040204" pitchFamily="34" charset="0"/>
              <a:cs typeface="Tahoma" panose="020B0604030504040204" pitchFamily="34" charset="0"/>
            </a:endParaRPr>
          </a:p>
          <a:p>
            <a:pPr marL="914400" lvl="1" indent="-336550" algn="l" rtl="0">
              <a:spcBef>
                <a:spcPts val="0"/>
              </a:spcBef>
              <a:spcAft>
                <a:spcPts val="0"/>
              </a:spcAft>
              <a:buSzPts val="1700"/>
              <a:buFont typeface="Wingdings" panose="05000000000000000000" pitchFamily="2" charset="2"/>
              <a:buChar char="v"/>
            </a:pPr>
            <a:r>
              <a:rPr lang="en" sz="2800" dirty="0">
                <a:latin typeface="Tahoma" panose="020B0604030504040204" pitchFamily="34" charset="0"/>
                <a:ea typeface="Tahoma" panose="020B0604030504040204" pitchFamily="34" charset="0"/>
                <a:cs typeface="Tahoma" panose="020B0604030504040204" pitchFamily="34" charset="0"/>
              </a:rPr>
              <a:t>Intentions </a:t>
            </a:r>
            <a:endParaRPr sz="2800" dirty="0">
              <a:latin typeface="Tahoma" panose="020B0604030504040204" pitchFamily="34" charset="0"/>
              <a:ea typeface="Tahoma" panose="020B0604030504040204" pitchFamily="34" charset="0"/>
              <a:cs typeface="Tahoma" panose="020B0604030504040204" pitchFamily="34" charset="0"/>
            </a:endParaRPr>
          </a:p>
          <a:p>
            <a:pPr marL="914400" lvl="1" indent="-336550" algn="l" rtl="0">
              <a:spcBef>
                <a:spcPts val="0"/>
              </a:spcBef>
              <a:spcAft>
                <a:spcPts val="0"/>
              </a:spcAft>
              <a:buSzPts val="1700"/>
              <a:buFont typeface="Wingdings" panose="05000000000000000000" pitchFamily="2" charset="2"/>
              <a:buChar char="v"/>
            </a:pPr>
            <a:r>
              <a:rPr lang="en" sz="2800" dirty="0">
                <a:latin typeface="Tahoma" panose="020B0604030504040204" pitchFamily="34" charset="0"/>
                <a:ea typeface="Tahoma" panose="020B0604030504040204" pitchFamily="34" charset="0"/>
                <a:cs typeface="Tahoma" panose="020B0604030504040204" pitchFamily="34" charset="0"/>
              </a:rPr>
              <a:t>Monitoring and Warmth</a:t>
            </a:r>
            <a:endParaRPr lang="en-GB" sz="2800" dirty="0">
              <a:latin typeface="Tahoma" panose="020B0604030504040204" pitchFamily="34" charset="0"/>
              <a:ea typeface="Tahoma" panose="020B0604030504040204" pitchFamily="34" charset="0"/>
              <a:cs typeface="Tahoma" panose="020B0604030504040204" pitchFamily="34" charset="0"/>
            </a:endParaRPr>
          </a:p>
          <a:p>
            <a:pPr marL="577850" lvl="1" indent="0" algn="l" rtl="0">
              <a:spcBef>
                <a:spcPts val="0"/>
              </a:spcBef>
              <a:spcAft>
                <a:spcPts val="0"/>
              </a:spcAft>
              <a:buSzPts val="1700"/>
              <a:buNone/>
            </a:pPr>
            <a:endParaRPr sz="2800" dirty="0">
              <a:latin typeface="Tahoma" panose="020B0604030504040204" pitchFamily="34" charset="0"/>
              <a:ea typeface="Tahoma" panose="020B0604030504040204" pitchFamily="34" charset="0"/>
              <a:cs typeface="Tahoma" panose="020B0604030504040204" pitchFamily="34" charset="0"/>
            </a:endParaRPr>
          </a:p>
          <a:p>
            <a:pPr marL="406400" indent="-285750">
              <a:buSzPts val="1700"/>
              <a:buFont typeface="Wingdings" panose="05000000000000000000" pitchFamily="2" charset="2"/>
              <a:buChar char="q"/>
            </a:pPr>
            <a:r>
              <a:rPr lang="en" sz="2800" b="1" dirty="0">
                <a:latin typeface="Tahoma" panose="020B0604030504040204" pitchFamily="34" charset="0"/>
                <a:ea typeface="Tahoma" panose="020B0604030504040204" pitchFamily="34" charset="0"/>
                <a:cs typeface="Tahoma" panose="020B0604030504040204" pitchFamily="34" charset="0"/>
              </a:rPr>
              <a:t>Exposure: </a:t>
            </a:r>
            <a:r>
              <a:rPr lang="en-GB" sz="2800" dirty="0">
                <a:latin typeface="Tahoma" panose="020B0604030504040204" pitchFamily="34" charset="0"/>
                <a:ea typeface="Tahoma" panose="020B0604030504040204" pitchFamily="34" charset="0"/>
                <a:cs typeface="Tahoma" panose="020B0604030504040204" pitchFamily="34" charset="0"/>
              </a:rPr>
              <a:t>unaided or aided recall (by using the ‘‘fake adverts’’ strategy) </a:t>
            </a:r>
          </a:p>
          <a:p>
            <a:pPr marL="120650" lvl="0" indent="0" algn="l" rtl="0">
              <a:spcBef>
                <a:spcPts val="0"/>
              </a:spcBef>
              <a:spcAft>
                <a:spcPts val="0"/>
              </a:spcAft>
              <a:buSzPts val="1700"/>
              <a:buNone/>
            </a:pPr>
            <a:endParaRPr lang="en" sz="2800" b="1" dirty="0">
              <a:latin typeface="Tahoma" panose="020B0604030504040204" pitchFamily="34" charset="0"/>
              <a:ea typeface="Tahoma" panose="020B0604030504040204" pitchFamily="34" charset="0"/>
              <a:cs typeface="Tahoma" panose="020B0604030504040204" pitchFamily="34" charset="0"/>
            </a:endParaRPr>
          </a:p>
          <a:p>
            <a:pPr marL="406400" indent="-285750">
              <a:buSzPts val="1700"/>
              <a:buFont typeface="Wingdings" panose="05000000000000000000" pitchFamily="2" charset="2"/>
              <a:buChar char="q"/>
            </a:pPr>
            <a:r>
              <a:rPr lang="en-GB" sz="2800" b="1" dirty="0">
                <a:latin typeface="Tahoma" panose="020B0604030504040204" pitchFamily="34" charset="0"/>
                <a:ea typeface="Tahoma" panose="020B0604030504040204" pitchFamily="34" charset="0"/>
                <a:cs typeface="Tahoma" panose="020B0604030504040204" pitchFamily="34" charset="0"/>
              </a:rPr>
              <a:t>Contextual Analysis </a:t>
            </a:r>
            <a:r>
              <a:rPr lang="en-GB" sz="2800" dirty="0">
                <a:latin typeface="Tahoma" panose="020B0604030504040204" pitchFamily="34" charset="0"/>
                <a:ea typeface="Tahoma" panose="020B0604030504040204" pitchFamily="34" charset="0"/>
                <a:cs typeface="Tahoma" panose="020B0604030504040204" pitchFamily="34" charset="0"/>
              </a:rPr>
              <a:t>– collection of data (mostly archival) to assist in ruling out threats to internal validity.</a:t>
            </a:r>
          </a:p>
          <a:p>
            <a:pPr marL="120650" lvl="0" indent="0" algn="l" rtl="0">
              <a:spcBef>
                <a:spcPts val="0"/>
              </a:spcBef>
              <a:spcAft>
                <a:spcPts val="0"/>
              </a:spcAft>
              <a:buSzPts val="1700"/>
              <a:buNone/>
            </a:pPr>
            <a:endParaRPr sz="2800" b="1" dirty="0">
              <a:latin typeface="Tahoma" panose="020B0604030504040204" pitchFamily="34" charset="0"/>
              <a:ea typeface="Tahoma" panose="020B0604030504040204" pitchFamily="34" charset="0"/>
              <a:cs typeface="Tahoma" panose="020B0604030504040204" pitchFamily="34" charset="0"/>
            </a:endParaRPr>
          </a:p>
          <a:p>
            <a:pPr marL="457200" marR="0" lvl="0" indent="0" algn="l" rtl="0">
              <a:lnSpc>
                <a:spcPct val="115000"/>
              </a:lnSpc>
              <a:spcBef>
                <a:spcPts val="1600"/>
              </a:spcBef>
              <a:spcAft>
                <a:spcPts val="1600"/>
              </a:spcAft>
              <a:buNone/>
            </a:pPr>
            <a:endParaRPr sz="1700" dirty="0"/>
          </a:p>
        </p:txBody>
      </p:sp>
      <p:sp>
        <p:nvSpPr>
          <p:cNvPr id="266" name="Google Shape;266;p4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41</a:t>
            </a:fld>
            <a:endParaRPr/>
          </a:p>
        </p:txBody>
      </p:sp>
      <p:sp>
        <p:nvSpPr>
          <p:cNvPr id="267" name="Google Shape;267;p41"/>
          <p:cNvSpPr txBox="1"/>
          <p:nvPr/>
        </p:nvSpPr>
        <p:spPr>
          <a:xfrm>
            <a:off x="73825" y="6404933"/>
            <a:ext cx="3839100" cy="5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22222"/>
                </a:solidFill>
                <a:highlight>
                  <a:srgbClr val="FFFFFF"/>
                </a:highlight>
                <a:latin typeface="Playfair Display"/>
                <a:ea typeface="Playfair Display"/>
                <a:cs typeface="Playfair Display"/>
                <a:sym typeface="Playfair Display"/>
              </a:rPr>
              <a:t>Huansuriya, Siegel, &amp; Crano, (2014)</a:t>
            </a:r>
            <a:endParaRPr sz="1200">
              <a:latin typeface="Playfair Display"/>
              <a:ea typeface="Playfair Display"/>
              <a:cs typeface="Playfair Display"/>
              <a:sym typeface="Playfair Display"/>
            </a:endParaRPr>
          </a:p>
        </p:txBody>
      </p:sp>
    </p:spTree>
    <p:extLst>
      <p:ext uri="{BB962C8B-B14F-4D97-AF65-F5344CB8AC3E}">
        <p14:creationId xmlns:p14="http://schemas.microsoft.com/office/powerpoint/2010/main" val="966896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CONCLUSION</a:t>
            </a:r>
          </a:p>
        </p:txBody>
      </p:sp>
      <p:sp>
        <p:nvSpPr>
          <p:cNvPr id="3" name="Text Placeholder 2"/>
          <p:cNvSpPr>
            <a:spLocks noGrp="1"/>
          </p:cNvSpPr>
          <p:nvPr>
            <p:ph type="body" idx="1"/>
          </p:nvPr>
        </p:nvSpPr>
        <p:spPr>
          <a:xfrm>
            <a:off x="198684" y="1490385"/>
            <a:ext cx="5979560" cy="4448760"/>
          </a:xfrm>
        </p:spPr>
        <p:txBody>
          <a:bodyPr/>
          <a:lstStyle/>
          <a:p>
            <a:pPr marL="257175" indent="-257175" algn="just">
              <a:lnSpc>
                <a:spcPct val="100000"/>
              </a:lnSpc>
              <a:spcBef>
                <a:spcPts val="600"/>
              </a:spcBef>
              <a:buClrTx/>
              <a:buSzTx/>
              <a:buNone/>
            </a:pPr>
            <a:r>
              <a:rPr lang="en-GB" sz="2000" b="1" i="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GB" sz="2000" b="1" i="1" dirty="0">
                <a:latin typeface="Tahoma" panose="020B0604030504040204" pitchFamily="34" charset="0"/>
                <a:ea typeface="Tahoma" panose="020B0604030504040204" pitchFamily="34" charset="0"/>
                <a:cs typeface="Tahoma" panose="020B0604030504040204" pitchFamily="34" charset="0"/>
              </a:rPr>
              <a:t>“Drugs are tearing apart our societies, spawning crimes, spreading diseases  such as AIDS and killing our youth and our future and </a:t>
            </a:r>
            <a:r>
              <a:rPr lang="en-GB" sz="2000" b="1" i="1" dirty="0">
                <a:solidFill>
                  <a:srgbClr val="FF0000"/>
                </a:solidFill>
                <a:latin typeface="Tahoma" panose="020B0604030504040204" pitchFamily="34" charset="0"/>
                <a:ea typeface="Tahoma" panose="020B0604030504040204" pitchFamily="34" charset="0"/>
                <a:cs typeface="Tahoma" panose="020B0604030504040204" pitchFamily="34" charset="0"/>
              </a:rPr>
              <a:t>if you think that you and your family are immune , think again! </a:t>
            </a:r>
            <a:r>
              <a:rPr lang="en-GB" sz="2000" b="1" i="1" dirty="0">
                <a:solidFill>
                  <a:srgbClr val="FFFFFF"/>
                </a:solidFill>
                <a:latin typeface="Tahoma" panose="020B0604030504040204" pitchFamily="34" charset="0"/>
                <a:ea typeface="Tahoma" panose="020B0604030504040204" pitchFamily="34" charset="0"/>
                <a:cs typeface="Tahoma" panose="020B0604030504040204" pitchFamily="34" charset="0"/>
              </a:rPr>
              <a:t>Drugs are not a problem solely for the poor , the rich minorities or inner city residents. </a:t>
            </a:r>
            <a:r>
              <a:rPr lang="en-GB" sz="2000" b="1" i="1" dirty="0">
                <a:solidFill>
                  <a:srgbClr val="FF0000"/>
                </a:solidFill>
                <a:latin typeface="Tahoma" panose="020B0604030504040204" pitchFamily="34" charset="0"/>
                <a:ea typeface="Tahoma" panose="020B0604030504040204" pitchFamily="34" charset="0"/>
                <a:cs typeface="Tahoma" panose="020B0604030504040204" pitchFamily="34" charset="0"/>
              </a:rPr>
              <a:t>The drug problem affects everyone.”</a:t>
            </a:r>
          </a:p>
          <a:p>
            <a:pPr marL="257175" indent="-257175" algn="r">
              <a:lnSpc>
                <a:spcPct val="100000"/>
              </a:lnSpc>
              <a:spcBef>
                <a:spcPts val="600"/>
              </a:spcBef>
              <a:buClrTx/>
              <a:buSzTx/>
              <a:buNone/>
            </a:pPr>
            <a:endParaRPr lang="en-GB" sz="1100" b="1" dirty="0">
              <a:latin typeface="Tahoma" panose="020B0604030504040204" pitchFamily="34" charset="0"/>
              <a:ea typeface="Tahoma" panose="020B0604030504040204" pitchFamily="34" charset="0"/>
              <a:cs typeface="Tahoma" panose="020B0604030504040204" pitchFamily="34" charset="0"/>
            </a:endParaRPr>
          </a:p>
          <a:p>
            <a:pPr marL="257175" indent="-257175" algn="r">
              <a:lnSpc>
                <a:spcPct val="100000"/>
              </a:lnSpc>
              <a:spcBef>
                <a:spcPts val="600"/>
              </a:spcBef>
              <a:buClrTx/>
              <a:buSzTx/>
              <a:buNone/>
            </a:pPr>
            <a:r>
              <a:rPr lang="en-GB" sz="1600" b="1" dirty="0">
                <a:solidFill>
                  <a:srgbClr val="0070C0"/>
                </a:solidFill>
                <a:latin typeface="Tahoma" panose="020B0604030504040204" pitchFamily="34" charset="0"/>
                <a:ea typeface="Tahoma" panose="020B0604030504040204" pitchFamily="34" charset="0"/>
                <a:cs typeface="Tahoma" panose="020B0604030504040204" pitchFamily="34" charset="0"/>
              </a:rPr>
              <a:t>KOFI ANNAN</a:t>
            </a:r>
          </a:p>
          <a:p>
            <a:pPr marL="257175" indent="-257175" algn="r">
              <a:lnSpc>
                <a:spcPct val="100000"/>
              </a:lnSpc>
              <a:spcBef>
                <a:spcPts val="600"/>
              </a:spcBef>
              <a:buClrTx/>
              <a:buSzTx/>
              <a:buNone/>
            </a:pPr>
            <a:r>
              <a:rPr lang="en-GB" sz="1600" b="1" dirty="0">
                <a:solidFill>
                  <a:srgbClr val="0070C0"/>
                </a:solidFill>
                <a:latin typeface="Tahoma" panose="020B0604030504040204" pitchFamily="34" charset="0"/>
                <a:ea typeface="Tahoma" panose="020B0604030504040204" pitchFamily="34" charset="0"/>
                <a:cs typeface="Tahoma" panose="020B0604030504040204" pitchFamily="34" charset="0"/>
              </a:rPr>
              <a:t>FORMER UN  SECRETARY GENERAL</a:t>
            </a:r>
            <a:endPar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114300" indent="0" algn="jus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1260" y="1585500"/>
            <a:ext cx="2541040" cy="4666179"/>
          </a:xfrm>
          <a:prstGeom prst="rect">
            <a:avLst/>
          </a:prstGeom>
        </p:spPr>
      </p:pic>
    </p:spTree>
    <p:extLst>
      <p:ext uri="{BB962C8B-B14F-4D97-AF65-F5344CB8AC3E}">
        <p14:creationId xmlns:p14="http://schemas.microsoft.com/office/powerpoint/2010/main" val="154899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0s Anti-Drug Commercial - Your Brain On Drugs">
            <a:hlinkClick r:id="" action="ppaction://media"/>
            <a:extLst>
              <a:ext uri="{FF2B5EF4-FFF2-40B4-BE49-F238E27FC236}">
                <a16:creationId xmlns:a16="http://schemas.microsoft.com/office/drawing/2014/main" id="{6361DC92-D7A5-BA4D-BC8A-AAA35B56D9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8688" y="1386314"/>
            <a:ext cx="4205288" cy="4346575"/>
          </a:xfrm>
        </p:spPr>
      </p:pic>
      <p:sp>
        <p:nvSpPr>
          <p:cNvPr id="5" name="Footer Placeholder 4">
            <a:extLst>
              <a:ext uri="{FF2B5EF4-FFF2-40B4-BE49-F238E27FC236}">
                <a16:creationId xmlns:a16="http://schemas.microsoft.com/office/drawing/2014/main" id="{4CA8EFF9-C9BF-9C49-A468-E51AB2384B15}"/>
              </a:ext>
            </a:extLst>
          </p:cNvPr>
          <p:cNvSpPr>
            <a:spLocks noGrp="1"/>
          </p:cNvSpPr>
          <p:nvPr>
            <p:ph type="ftr" sz="quarter" idx="11"/>
          </p:nvPr>
        </p:nvSpPr>
        <p:spPr/>
        <p:txBody>
          <a:bodyPr/>
          <a:lstStyle/>
          <a:p>
            <a:r>
              <a:rPr lang="en-US"/>
              <a:t>ICUDDR Peru 2019</a:t>
            </a:r>
            <a:endParaRPr lang="en-US" dirty="0"/>
          </a:p>
        </p:txBody>
      </p:sp>
      <p:sp>
        <p:nvSpPr>
          <p:cNvPr id="3" name="Title 2"/>
          <p:cNvSpPr>
            <a:spLocks noGrp="1"/>
          </p:cNvSpPr>
          <p:nvPr>
            <p:ph type="title"/>
          </p:nvPr>
        </p:nvSpPr>
        <p:spPr>
          <a:xfrm>
            <a:off x="997736" y="0"/>
            <a:ext cx="7200900" cy="1069940"/>
          </a:xfrm>
        </p:spPr>
        <p:txBody>
          <a:bodyPr>
            <a:normAutofit fontScale="90000"/>
          </a:bodyPr>
          <a:lstStyle/>
          <a:p>
            <a:r>
              <a:rPr lang="en-US" dirty="0"/>
              <a:t>Let’s use EQUIP to review a memorable ad from an early media campaign in the U.S.</a:t>
            </a:r>
          </a:p>
        </p:txBody>
      </p:sp>
    </p:spTree>
    <p:extLst>
      <p:ext uri="{BB962C8B-B14F-4D97-AF65-F5344CB8AC3E}">
        <p14:creationId xmlns:p14="http://schemas.microsoft.com/office/powerpoint/2010/main" val="277847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306" y="205176"/>
            <a:ext cx="6816437" cy="658317"/>
          </a:xfrm>
        </p:spPr>
        <p:txBody>
          <a:bodyPr>
            <a:noAutofit/>
          </a:bodyPr>
          <a:lstStyle/>
          <a:p>
            <a:pPr algn="r"/>
            <a:r>
              <a:rPr lang="en-US" dirty="0"/>
              <a:t>Let’s Evaluate the Ad using </a:t>
            </a:r>
            <a:r>
              <a:rPr lang="en-US" dirty="0">
                <a:solidFill>
                  <a:schemeClr val="accent4"/>
                </a:solidFill>
              </a:rPr>
              <a:t>EQUIP</a:t>
            </a:r>
            <a:r>
              <a:rPr lang="en-US" dirty="0"/>
              <a:t> </a:t>
            </a:r>
          </a:p>
        </p:txBody>
      </p:sp>
      <p:sp>
        <p:nvSpPr>
          <p:cNvPr id="3" name="Content Placeholder 2"/>
          <p:cNvSpPr>
            <a:spLocks noGrp="1"/>
          </p:cNvSpPr>
          <p:nvPr>
            <p:ph idx="1"/>
          </p:nvPr>
        </p:nvSpPr>
        <p:spPr>
          <a:xfrm>
            <a:off x="0" y="1162901"/>
            <a:ext cx="8882743" cy="5145002"/>
          </a:xfrm>
        </p:spPr>
        <p:txBody>
          <a:bodyPr>
            <a:noAutofit/>
          </a:bodyPr>
          <a:lstStyle/>
          <a:p>
            <a:pPr lvl="1"/>
            <a:r>
              <a:rPr lang="en-US" sz="2400" dirty="0">
                <a:solidFill>
                  <a:schemeClr val="accent4"/>
                </a:solidFill>
              </a:rPr>
              <a:t>ENGAGE</a:t>
            </a:r>
            <a:r>
              <a:rPr lang="en-US" sz="2400" dirty="0">
                <a:solidFill>
                  <a:srgbClr val="FFFF00"/>
                </a:solidFill>
              </a:rPr>
              <a:t>: </a:t>
            </a:r>
            <a:r>
              <a:rPr lang="en-US" sz="2400" dirty="0"/>
              <a:t>Did it attract people’s attention?  </a:t>
            </a:r>
            <a:r>
              <a:rPr lang="en-US" sz="2400" dirty="0">
                <a:solidFill>
                  <a:schemeClr val="accent1"/>
                </a:solidFill>
              </a:rPr>
              <a:t>Yes, initially.</a:t>
            </a:r>
          </a:p>
          <a:p>
            <a:pPr lvl="1"/>
            <a:endParaRPr lang="en-US" sz="1000" dirty="0"/>
          </a:p>
          <a:p>
            <a:pPr lvl="1"/>
            <a:r>
              <a:rPr lang="en-US" sz="2400" dirty="0">
                <a:solidFill>
                  <a:schemeClr val="accent4"/>
                </a:solidFill>
              </a:rPr>
              <a:t>QUESTION</a:t>
            </a:r>
            <a:r>
              <a:rPr lang="en-US" sz="2400" dirty="0">
                <a:solidFill>
                  <a:srgbClr val="FFFF00"/>
                </a:solidFill>
              </a:rPr>
              <a:t>: </a:t>
            </a:r>
            <a:r>
              <a:rPr lang="en-US" sz="2400" dirty="0"/>
              <a:t>Did it raise a question in viewers’ minds? </a:t>
            </a:r>
            <a:r>
              <a:rPr lang="en-US" sz="2400" dirty="0">
                <a:solidFill>
                  <a:schemeClr val="accent1"/>
                </a:solidFill>
              </a:rPr>
              <a:t>No.</a:t>
            </a:r>
          </a:p>
          <a:p>
            <a:pPr lvl="1"/>
            <a:endParaRPr lang="en-US" sz="1000" dirty="0"/>
          </a:p>
          <a:p>
            <a:pPr lvl="1"/>
            <a:r>
              <a:rPr lang="en-US" sz="2400" dirty="0">
                <a:solidFill>
                  <a:schemeClr val="accent4"/>
                </a:solidFill>
              </a:rPr>
              <a:t>UNDERMINE</a:t>
            </a:r>
            <a:r>
              <a:rPr lang="en-US" sz="2400" dirty="0">
                <a:solidFill>
                  <a:srgbClr val="FFFF00"/>
                </a:solidFill>
              </a:rPr>
              <a:t>: </a:t>
            </a:r>
            <a:r>
              <a:rPr lang="en-US" sz="2400" dirty="0"/>
              <a:t>Did it threaten existing beliefs &amp; provide alternative? </a:t>
            </a:r>
            <a:r>
              <a:rPr lang="en-US" sz="2400" dirty="0">
                <a:solidFill>
                  <a:schemeClr val="accent1"/>
                </a:solidFill>
              </a:rPr>
              <a:t>No.</a:t>
            </a:r>
          </a:p>
          <a:p>
            <a:pPr lvl="1"/>
            <a:endParaRPr lang="en-US" sz="1000" dirty="0"/>
          </a:p>
          <a:p>
            <a:pPr lvl="1"/>
            <a:r>
              <a:rPr lang="en-US" sz="2400" dirty="0">
                <a:solidFill>
                  <a:schemeClr val="accent4"/>
                </a:solidFill>
              </a:rPr>
              <a:t>INFORM</a:t>
            </a:r>
            <a:r>
              <a:rPr lang="en-US" sz="2400" dirty="0">
                <a:solidFill>
                  <a:srgbClr val="FFFF00"/>
                </a:solidFill>
              </a:rPr>
              <a:t>: </a:t>
            </a:r>
            <a:r>
              <a:rPr lang="en-US" sz="2400" dirty="0"/>
              <a:t>Did it tell you how to avoid frying your brain? </a:t>
            </a:r>
            <a:r>
              <a:rPr lang="en-US" sz="2400" dirty="0">
                <a:solidFill>
                  <a:schemeClr val="accent1"/>
                </a:solidFill>
              </a:rPr>
              <a:t>No.</a:t>
            </a:r>
          </a:p>
          <a:p>
            <a:pPr lvl="1"/>
            <a:endParaRPr lang="en-US" sz="1000" dirty="0"/>
          </a:p>
          <a:p>
            <a:pPr lvl="1"/>
            <a:r>
              <a:rPr lang="en-US" sz="2400" dirty="0">
                <a:solidFill>
                  <a:schemeClr val="accent4"/>
                </a:solidFill>
              </a:rPr>
              <a:t>PERSUADE</a:t>
            </a:r>
            <a:r>
              <a:rPr lang="en-US" sz="2400" dirty="0">
                <a:solidFill>
                  <a:srgbClr val="FFFF00"/>
                </a:solidFill>
              </a:rPr>
              <a:t>: </a:t>
            </a:r>
            <a:r>
              <a:rPr lang="en-US" sz="2400" dirty="0"/>
              <a:t>Was it persuasive? </a:t>
            </a:r>
            <a:r>
              <a:rPr lang="en-US" sz="2400" dirty="0">
                <a:solidFill>
                  <a:schemeClr val="accent1"/>
                </a:solidFill>
              </a:rPr>
              <a:t>No. It is telling me to avoid  a drug, but not how to do it, or why I should</a:t>
            </a:r>
            <a:r>
              <a:rPr lang="mr-IN" sz="2400" dirty="0">
                <a:solidFill>
                  <a:schemeClr val="accent1"/>
                </a:solidFill>
              </a:rPr>
              <a:t>…</a:t>
            </a:r>
            <a:r>
              <a:rPr lang="en-US" sz="2400" dirty="0">
                <a:solidFill>
                  <a:schemeClr val="accent1"/>
                </a:solidFill>
              </a:rPr>
              <a:t> It will fail. </a:t>
            </a:r>
            <a:endParaRPr lang="en-US" sz="1000" dirty="0"/>
          </a:p>
          <a:p>
            <a:r>
              <a:rPr lang="en-US" sz="2400" dirty="0">
                <a:solidFill>
                  <a:schemeClr val="accent1"/>
                </a:solidFill>
              </a:rPr>
              <a:t>BUT, Americans remember the </a:t>
            </a:r>
            <a:r>
              <a:rPr lang="en-US" sz="2400" dirty="0">
                <a:solidFill>
                  <a:schemeClr val="accent4"/>
                </a:solidFill>
              </a:rPr>
              <a:t>‘this is your brain on drugs’ </a:t>
            </a:r>
            <a:r>
              <a:rPr lang="en-US" sz="2400" dirty="0">
                <a:solidFill>
                  <a:schemeClr val="accent1"/>
                </a:solidFill>
              </a:rPr>
              <a:t>ad!</a:t>
            </a:r>
          </a:p>
        </p:txBody>
      </p:sp>
      <p:sp>
        <p:nvSpPr>
          <p:cNvPr id="5" name="Footer Placeholder 4"/>
          <p:cNvSpPr>
            <a:spLocks noGrp="1"/>
          </p:cNvSpPr>
          <p:nvPr>
            <p:ph type="ftr" sz="quarter" idx="11"/>
          </p:nvPr>
        </p:nvSpPr>
        <p:spPr/>
        <p:txBody>
          <a:bodyPr/>
          <a:lstStyle/>
          <a:p>
            <a:r>
              <a:rPr lang="en-US"/>
              <a:t>ICUDDR Peru 2019</a:t>
            </a:r>
          </a:p>
        </p:txBody>
      </p:sp>
      <p:pic>
        <p:nvPicPr>
          <p:cNvPr id="6" name="Picture 5">
            <a:extLst>
              <a:ext uri="{FF2B5EF4-FFF2-40B4-BE49-F238E27FC236}">
                <a16:creationId xmlns:a16="http://schemas.microsoft.com/office/drawing/2014/main" id="{3556B975-70E4-2F44-A479-0E280B16232B}"/>
              </a:ext>
            </a:extLst>
          </p:cNvPr>
          <p:cNvPicPr>
            <a:picLocks noChangeAspect="1"/>
          </p:cNvPicPr>
          <p:nvPr/>
        </p:nvPicPr>
        <p:blipFill>
          <a:blip r:embed="rId3"/>
          <a:stretch>
            <a:fillRect/>
          </a:stretch>
        </p:blipFill>
        <p:spPr>
          <a:xfrm>
            <a:off x="249380" y="82290"/>
            <a:ext cx="1981035" cy="1035315"/>
          </a:xfrm>
          <a:prstGeom prst="rect">
            <a:avLst/>
          </a:prstGeom>
        </p:spPr>
      </p:pic>
    </p:spTree>
    <p:extLst>
      <p:ext uri="{BB962C8B-B14F-4D97-AF65-F5344CB8AC3E}">
        <p14:creationId xmlns:p14="http://schemas.microsoft.com/office/powerpoint/2010/main" val="16118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904" y="-102062"/>
            <a:ext cx="5974246" cy="1182717"/>
          </a:xfrm>
        </p:spPr>
        <p:txBody>
          <a:bodyPr>
            <a:normAutofit/>
          </a:bodyPr>
          <a:lstStyle/>
          <a:p>
            <a:pPr algn="ctr"/>
            <a:r>
              <a:rPr lang="en-US" dirty="0"/>
              <a:t>	</a:t>
            </a:r>
            <a:r>
              <a:rPr lang="en-US" sz="3600" dirty="0"/>
              <a:t>Important working 	assumptions</a:t>
            </a:r>
            <a:endParaRPr lang="en-US" sz="3600" b="1" dirty="0"/>
          </a:p>
        </p:txBody>
      </p:sp>
      <p:sp>
        <p:nvSpPr>
          <p:cNvPr id="3" name="Content Placeholder 2"/>
          <p:cNvSpPr>
            <a:spLocks noGrp="1"/>
          </p:cNvSpPr>
          <p:nvPr>
            <p:ph idx="1"/>
          </p:nvPr>
        </p:nvSpPr>
        <p:spPr>
          <a:xfrm>
            <a:off x="578277" y="1579418"/>
            <a:ext cx="7993824" cy="4805128"/>
          </a:xfrm>
        </p:spPr>
        <p:txBody>
          <a:bodyPr>
            <a:normAutofit/>
          </a:bodyPr>
          <a:lstStyle/>
          <a:p>
            <a:r>
              <a:rPr lang="en-US" sz="3200" dirty="0"/>
              <a:t>Adolescents do not always believe what they are told, especially when dealing with psychotropic drugs. </a:t>
            </a:r>
          </a:p>
          <a:p>
            <a:r>
              <a:rPr lang="en-US" sz="3200" dirty="0"/>
              <a:t>We need to overcome their </a:t>
            </a:r>
            <a:r>
              <a:rPr lang="en-US" sz="3200" dirty="0">
                <a:solidFill>
                  <a:schemeClr val="accent4"/>
                </a:solidFill>
              </a:rPr>
              <a:t>resistance</a:t>
            </a:r>
            <a:r>
              <a:rPr lang="en-US" sz="3200" dirty="0"/>
              <a:t> to attain positive preventive effects</a:t>
            </a:r>
          </a:p>
          <a:p>
            <a:r>
              <a:rPr lang="en-US" sz="3200" dirty="0"/>
              <a:t>The first and major consideration: expect </a:t>
            </a:r>
            <a:r>
              <a:rPr lang="en-US" sz="3200" dirty="0">
                <a:solidFill>
                  <a:schemeClr val="accent4"/>
                </a:solidFill>
              </a:rPr>
              <a:t>counter-arguments</a:t>
            </a:r>
          </a:p>
          <a:p>
            <a:r>
              <a:rPr lang="en-US" sz="3200" dirty="0"/>
              <a:t>The EQUIP can help overcome these defensive reactions</a:t>
            </a:r>
          </a:p>
        </p:txBody>
      </p:sp>
      <p:sp>
        <p:nvSpPr>
          <p:cNvPr id="5" name="Footer Placeholder 4"/>
          <p:cNvSpPr>
            <a:spLocks noGrp="1"/>
          </p:cNvSpPr>
          <p:nvPr>
            <p:ph type="ftr" sz="quarter" idx="11"/>
          </p:nvPr>
        </p:nvSpPr>
        <p:spPr/>
        <p:txBody>
          <a:bodyPr/>
          <a:lstStyle/>
          <a:p>
            <a:r>
              <a:rPr lang="en-US"/>
              <a:t>ICUDDR Peru 2019</a:t>
            </a:r>
          </a:p>
        </p:txBody>
      </p:sp>
      <p:pic>
        <p:nvPicPr>
          <p:cNvPr id="7" name="Picture 6">
            <a:extLst>
              <a:ext uri="{FF2B5EF4-FFF2-40B4-BE49-F238E27FC236}">
                <a16:creationId xmlns:a16="http://schemas.microsoft.com/office/drawing/2014/main" id="{0612282A-3B87-D14F-A449-56FEB1D53521}"/>
              </a:ext>
            </a:extLst>
          </p:cNvPr>
          <p:cNvPicPr>
            <a:picLocks noChangeAspect="1"/>
          </p:cNvPicPr>
          <p:nvPr/>
        </p:nvPicPr>
        <p:blipFill>
          <a:blip r:embed="rId3"/>
          <a:stretch>
            <a:fillRect/>
          </a:stretch>
        </p:blipFill>
        <p:spPr>
          <a:xfrm>
            <a:off x="6912397" y="156706"/>
            <a:ext cx="2007507" cy="1335905"/>
          </a:xfrm>
          <a:prstGeom prst="rect">
            <a:avLst/>
          </a:prstGeom>
        </p:spPr>
      </p:pic>
      <p:pic>
        <p:nvPicPr>
          <p:cNvPr id="10" name="Picture 9">
            <a:extLst>
              <a:ext uri="{FF2B5EF4-FFF2-40B4-BE49-F238E27FC236}">
                <a16:creationId xmlns:a16="http://schemas.microsoft.com/office/drawing/2014/main" id="{D35BB615-A076-4F47-819A-B101D4D837A5}"/>
              </a:ext>
            </a:extLst>
          </p:cNvPr>
          <p:cNvPicPr>
            <a:picLocks noChangeAspect="1"/>
          </p:cNvPicPr>
          <p:nvPr/>
        </p:nvPicPr>
        <p:blipFill>
          <a:blip r:embed="rId4"/>
          <a:stretch>
            <a:fillRect/>
          </a:stretch>
        </p:blipFill>
        <p:spPr>
          <a:xfrm>
            <a:off x="224096" y="119294"/>
            <a:ext cx="2007507" cy="1310261"/>
          </a:xfrm>
          <a:prstGeom prst="rect">
            <a:avLst/>
          </a:prstGeom>
        </p:spPr>
      </p:pic>
    </p:spTree>
    <p:extLst>
      <p:ext uri="{BB962C8B-B14F-4D97-AF65-F5344CB8AC3E}">
        <p14:creationId xmlns:p14="http://schemas.microsoft.com/office/powerpoint/2010/main" val="311668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50" y="0"/>
            <a:ext cx="7200900" cy="1478150"/>
          </a:xfrm>
        </p:spPr>
        <p:txBody>
          <a:bodyPr>
            <a:normAutofit fontScale="90000"/>
          </a:bodyPr>
          <a:lstStyle/>
          <a:p>
            <a:pPr algn="ctr"/>
            <a:br>
              <a:rPr lang="en-US" dirty="0"/>
            </a:br>
            <a:br>
              <a:rPr lang="en-US" dirty="0"/>
            </a:br>
            <a:br>
              <a:rPr lang="en-US" dirty="0"/>
            </a:br>
            <a:r>
              <a:rPr lang="en-US" sz="3600" dirty="0"/>
              <a:t>Building on the EQUIP, when designing our persuasive message, we:</a:t>
            </a:r>
            <a:br>
              <a:rPr lang="en-US" sz="3600" dirty="0"/>
            </a:br>
            <a:endParaRPr lang="en-US" sz="3600" dirty="0"/>
          </a:p>
        </p:txBody>
      </p:sp>
      <p:sp>
        <p:nvSpPr>
          <p:cNvPr id="3" name="Content Placeholder 2"/>
          <p:cNvSpPr>
            <a:spLocks noGrp="1"/>
          </p:cNvSpPr>
          <p:nvPr>
            <p:ph idx="1"/>
          </p:nvPr>
        </p:nvSpPr>
        <p:spPr>
          <a:xfrm>
            <a:off x="225287" y="1065981"/>
            <a:ext cx="8574156" cy="5000616"/>
          </a:xfrm>
        </p:spPr>
        <p:txBody>
          <a:bodyPr>
            <a:noAutofit/>
          </a:bodyPr>
          <a:lstStyle/>
          <a:p>
            <a:r>
              <a:rPr lang="en-US" sz="3200" dirty="0"/>
              <a:t>Make resistance difficult, impossible, or apparently unnecessary</a:t>
            </a:r>
          </a:p>
          <a:p>
            <a:r>
              <a:rPr lang="en-US" sz="3200" dirty="0">
                <a:solidFill>
                  <a:schemeClr val="accent4"/>
                </a:solidFill>
              </a:rPr>
              <a:t>Target or tailor the persuasive message to the susceptibilities of the audience</a:t>
            </a:r>
          </a:p>
          <a:p>
            <a:r>
              <a:rPr lang="en-US" sz="3200" dirty="0"/>
              <a:t>When dealing with adolescent audiences: Engage parents </a:t>
            </a:r>
            <a:r>
              <a:rPr lang="mr-IN" sz="3200" dirty="0"/>
              <a:t>–</a:t>
            </a:r>
            <a:r>
              <a:rPr lang="en-US" sz="3200" dirty="0"/>
              <a:t> they are credible sources  and they want to help</a:t>
            </a:r>
          </a:p>
        </p:txBody>
      </p:sp>
      <p:sp>
        <p:nvSpPr>
          <p:cNvPr id="5" name="Footer Placeholder 4"/>
          <p:cNvSpPr>
            <a:spLocks noGrp="1"/>
          </p:cNvSpPr>
          <p:nvPr>
            <p:ph type="ftr" sz="quarter" idx="11"/>
          </p:nvPr>
        </p:nvSpPr>
        <p:spPr/>
        <p:txBody>
          <a:bodyPr/>
          <a:lstStyle/>
          <a:p>
            <a:r>
              <a:rPr lang="en-US"/>
              <a:t>ICUDDR Peru 2019</a:t>
            </a:r>
            <a:endParaRPr lang="en-US" dirty="0"/>
          </a:p>
        </p:txBody>
      </p:sp>
      <p:pic>
        <p:nvPicPr>
          <p:cNvPr id="6" name="Picture 5">
            <a:extLst>
              <a:ext uri="{FF2B5EF4-FFF2-40B4-BE49-F238E27FC236}">
                <a16:creationId xmlns:a16="http://schemas.microsoft.com/office/drawing/2014/main" id="{B281A946-0A0D-3046-9B86-189C35935C1A}"/>
              </a:ext>
            </a:extLst>
          </p:cNvPr>
          <p:cNvPicPr>
            <a:picLocks noChangeAspect="1"/>
          </p:cNvPicPr>
          <p:nvPr/>
        </p:nvPicPr>
        <p:blipFill>
          <a:blip r:embed="rId2"/>
          <a:stretch>
            <a:fillRect/>
          </a:stretch>
        </p:blipFill>
        <p:spPr>
          <a:xfrm>
            <a:off x="5202580" y="5135942"/>
            <a:ext cx="2221264" cy="1478150"/>
          </a:xfrm>
          <a:prstGeom prst="rect">
            <a:avLst/>
          </a:prstGeom>
        </p:spPr>
      </p:pic>
      <p:pic>
        <p:nvPicPr>
          <p:cNvPr id="7" name="Picture 6">
            <a:extLst>
              <a:ext uri="{FF2B5EF4-FFF2-40B4-BE49-F238E27FC236}">
                <a16:creationId xmlns:a16="http://schemas.microsoft.com/office/drawing/2014/main" id="{48CB1E0C-C850-2C43-BD9E-760067991EA4}"/>
              </a:ext>
            </a:extLst>
          </p:cNvPr>
          <p:cNvPicPr>
            <a:picLocks noChangeAspect="1"/>
          </p:cNvPicPr>
          <p:nvPr/>
        </p:nvPicPr>
        <p:blipFill>
          <a:blip r:embed="rId3"/>
          <a:stretch>
            <a:fillRect/>
          </a:stretch>
        </p:blipFill>
        <p:spPr>
          <a:xfrm>
            <a:off x="2253621" y="5199162"/>
            <a:ext cx="2031257" cy="1351709"/>
          </a:xfrm>
          <a:prstGeom prst="rect">
            <a:avLst/>
          </a:prstGeom>
        </p:spPr>
      </p:pic>
    </p:spTree>
    <p:extLst>
      <p:ext uri="{BB962C8B-B14F-4D97-AF65-F5344CB8AC3E}">
        <p14:creationId xmlns:p14="http://schemas.microsoft.com/office/powerpoint/2010/main" val="22965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08" y="362303"/>
            <a:ext cx="8121385" cy="1069940"/>
          </a:xfrm>
        </p:spPr>
        <p:txBody>
          <a:bodyPr>
            <a:noAutofit/>
          </a:bodyPr>
          <a:lstStyle/>
          <a:p>
            <a:r>
              <a:rPr lang="en-US" dirty="0"/>
              <a:t>Reprise: What media-oriented prevention specialists and policy makers should do to mount a successful campaign</a:t>
            </a:r>
          </a:p>
        </p:txBody>
      </p:sp>
      <p:sp>
        <p:nvSpPr>
          <p:cNvPr id="3" name="Content Placeholder 2"/>
          <p:cNvSpPr>
            <a:spLocks noGrp="1"/>
          </p:cNvSpPr>
          <p:nvPr>
            <p:ph idx="1"/>
          </p:nvPr>
        </p:nvSpPr>
        <p:spPr>
          <a:xfrm>
            <a:off x="433708" y="1656522"/>
            <a:ext cx="8087369" cy="4825025"/>
          </a:xfrm>
        </p:spPr>
        <p:txBody>
          <a:bodyPr>
            <a:normAutofit/>
          </a:bodyPr>
          <a:lstStyle/>
          <a:p>
            <a:r>
              <a:rPr lang="en-US" sz="2800" dirty="0"/>
              <a:t>Work to overcome resistance to your appeal by:</a:t>
            </a:r>
          </a:p>
          <a:p>
            <a:pPr lvl="1"/>
            <a:endParaRPr lang="en-US" sz="800" dirty="0"/>
          </a:p>
          <a:p>
            <a:pPr lvl="1"/>
            <a:r>
              <a:rPr lang="en-US" sz="2800" dirty="0">
                <a:solidFill>
                  <a:schemeClr val="accent4"/>
                </a:solidFill>
              </a:rPr>
              <a:t>Engaging</a:t>
            </a:r>
            <a:r>
              <a:rPr lang="en-US" sz="2800" dirty="0">
                <a:solidFill>
                  <a:srgbClr val="CB274A"/>
                </a:solidFill>
              </a:rPr>
              <a:t> </a:t>
            </a:r>
            <a:r>
              <a:rPr lang="en-US" sz="2800" dirty="0"/>
              <a:t>your audience</a:t>
            </a:r>
          </a:p>
          <a:p>
            <a:pPr lvl="1"/>
            <a:r>
              <a:rPr lang="en-US" sz="2800" dirty="0">
                <a:solidFill>
                  <a:schemeClr val="accent4"/>
                </a:solidFill>
              </a:rPr>
              <a:t>Questioning</a:t>
            </a:r>
            <a:r>
              <a:rPr lang="en-US" sz="2800" dirty="0">
                <a:solidFill>
                  <a:srgbClr val="FFFF00"/>
                </a:solidFill>
              </a:rPr>
              <a:t> </a:t>
            </a:r>
            <a:r>
              <a:rPr lang="en-US" sz="2800" dirty="0"/>
              <a:t>existing (pro-drug) attitudes </a:t>
            </a:r>
          </a:p>
          <a:p>
            <a:pPr lvl="1"/>
            <a:r>
              <a:rPr lang="en-US" sz="2800" dirty="0">
                <a:solidFill>
                  <a:schemeClr val="accent4"/>
                </a:solidFill>
              </a:rPr>
              <a:t>Undermining</a:t>
            </a:r>
            <a:r>
              <a:rPr lang="en-US" sz="2800" dirty="0">
                <a:solidFill>
                  <a:srgbClr val="FFFF00"/>
                </a:solidFill>
              </a:rPr>
              <a:t> </a:t>
            </a:r>
            <a:r>
              <a:rPr lang="en-US" sz="2800" dirty="0"/>
              <a:t>this answer</a:t>
            </a:r>
          </a:p>
          <a:p>
            <a:pPr lvl="1"/>
            <a:r>
              <a:rPr lang="en-US" sz="2800" dirty="0">
                <a:solidFill>
                  <a:schemeClr val="accent4"/>
                </a:solidFill>
              </a:rPr>
              <a:t>Informing</a:t>
            </a:r>
            <a:r>
              <a:rPr lang="en-US" sz="2800" dirty="0">
                <a:solidFill>
                  <a:srgbClr val="CB274A"/>
                </a:solidFill>
              </a:rPr>
              <a:t> </a:t>
            </a:r>
            <a:r>
              <a:rPr lang="en-US" sz="2800" dirty="0"/>
              <a:t>–attitudes are affected by information derived from strong messages</a:t>
            </a:r>
          </a:p>
          <a:p>
            <a:pPr lvl="1"/>
            <a:r>
              <a:rPr lang="en-US" sz="2800" dirty="0">
                <a:solidFill>
                  <a:schemeClr val="accent4"/>
                </a:solidFill>
              </a:rPr>
              <a:t>Persuading</a:t>
            </a:r>
            <a:r>
              <a:rPr lang="en-US" sz="2800" dirty="0">
                <a:solidFill>
                  <a:srgbClr val="CB274A"/>
                </a:solidFill>
              </a:rPr>
              <a:t> </a:t>
            </a:r>
            <a:r>
              <a:rPr lang="en-US" sz="2800" dirty="0"/>
              <a:t>– incentivize adoption of your answer – show why your message  should be accepted</a:t>
            </a:r>
          </a:p>
          <a:p>
            <a:endParaRPr lang="en-US" dirty="0"/>
          </a:p>
        </p:txBody>
      </p:sp>
      <p:sp>
        <p:nvSpPr>
          <p:cNvPr id="5" name="Footer Placeholder 4"/>
          <p:cNvSpPr>
            <a:spLocks noGrp="1"/>
          </p:cNvSpPr>
          <p:nvPr>
            <p:ph type="ftr" sz="quarter" idx="11"/>
          </p:nvPr>
        </p:nvSpPr>
        <p:spPr/>
        <p:txBody>
          <a:bodyPr/>
          <a:lstStyle/>
          <a:p>
            <a:r>
              <a:rPr lang="en-US"/>
              <a:t>ICUDDR Peru 2019</a:t>
            </a:r>
            <a:endParaRPr lang="en-US" dirty="0"/>
          </a:p>
        </p:txBody>
      </p:sp>
    </p:spTree>
    <p:extLst>
      <p:ext uri="{BB962C8B-B14F-4D97-AF65-F5344CB8AC3E}">
        <p14:creationId xmlns:p14="http://schemas.microsoft.com/office/powerpoint/2010/main" val="36308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ushed Metal 16x9">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brushed metal presentation (widescreen).potx" id="{C4E52658-42BB-4751-AD45-DBF99E6546BE}" vid="{DAEF9E1A-844D-45D9-BB7C-945DFF722FA1}"/>
    </a:ext>
  </a:extLst>
</a:theme>
</file>

<file path=ppt/theme/theme2.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858</TotalTime>
  <Words>4044</Words>
  <Application>Microsoft Office PowerPoint</Application>
  <PresentationFormat>On-screen Show (4:3)</PresentationFormat>
  <Paragraphs>536</Paragraphs>
  <Slides>42</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Arial</vt:lpstr>
      <vt:lpstr>Arial Black</vt:lpstr>
      <vt:lpstr>Bodoni MT Black</vt:lpstr>
      <vt:lpstr>Calibri</vt:lpstr>
      <vt:lpstr>Cambria</vt:lpstr>
      <vt:lpstr>Comfortaa</vt:lpstr>
      <vt:lpstr>Georgia</vt:lpstr>
      <vt:lpstr>Georgia (Body)</vt:lpstr>
      <vt:lpstr>Noto Sans Symbols</vt:lpstr>
      <vt:lpstr>Playfair Display</vt:lpstr>
      <vt:lpstr>Tahoma</vt:lpstr>
      <vt:lpstr>Wingdings</vt:lpstr>
      <vt:lpstr>Brushed Metal 16x9</vt:lpstr>
      <vt:lpstr>Creating Persuasive Evidence-Based, Anti-Substance Use  Media Messages  </vt:lpstr>
      <vt:lpstr>The Issues</vt:lpstr>
      <vt:lpstr>    Our solution: The EQUIP Model, which integrates critical media and persuasion requirements </vt:lpstr>
      <vt:lpstr>The Central Action Components of the EQUIP Model </vt:lpstr>
      <vt:lpstr>Let’s use EQUIP to review a memorable ad from an early media campaign in the U.S.</vt:lpstr>
      <vt:lpstr>Let’s Evaluate the Ad using EQUIP </vt:lpstr>
      <vt:lpstr> Important working  assumptions</vt:lpstr>
      <vt:lpstr>   Building on the EQUIP, when designing our persuasive message, we: </vt:lpstr>
      <vt:lpstr>Reprise: What media-oriented prevention specialists and policy makers should do to mount a successful campaign</vt:lpstr>
      <vt:lpstr>More specifics…</vt:lpstr>
      <vt:lpstr>In Claremont Graduate University’s Advanced Certificate in Media-Based Prevention (2018), we taught these principles</vt:lpstr>
      <vt:lpstr>    And now you will hear from our 2018  Claremont Graduate University  Advanced Certificate Graduates  from Botswana and Ghana</vt:lpstr>
      <vt:lpstr>PowerPoint Presentation</vt:lpstr>
      <vt:lpstr>Portia G Diteko </vt:lpstr>
      <vt:lpstr>overview</vt:lpstr>
      <vt:lpstr>Overview cont’d. </vt:lpstr>
      <vt:lpstr>Scope of alcohol use</vt:lpstr>
      <vt:lpstr>Aim</vt:lpstr>
      <vt:lpstr>RATIONALE</vt:lpstr>
      <vt:lpstr>Theoretical Foundation</vt:lpstr>
      <vt:lpstr>Campaign</vt:lpstr>
      <vt:lpstr>Stage 1</vt:lpstr>
      <vt:lpstr>Stage 2</vt:lpstr>
      <vt:lpstr>Stage 3</vt:lpstr>
      <vt:lpstr>Implementation Procedure</vt:lpstr>
      <vt:lpstr>PILOT Test</vt:lpstr>
      <vt:lpstr>Pilot test results</vt:lpstr>
      <vt:lpstr>CONCLUSION </vt:lpstr>
      <vt:lpstr>PREVENTING MARIJUANA USE AMONG GHANAIAN TEENS A PARENT-TARGETED APPROACH</vt:lpstr>
      <vt:lpstr>THE PROBLEM - MARIJUANA USE IN GHANA</vt:lpstr>
      <vt:lpstr>TARGET AUDIENCE</vt:lpstr>
      <vt:lpstr>EQUIP MODEL, THEORY OF PLANNED BEHAVIOUR (TPB) &amp; TWO STEP FLOW MODEL</vt:lpstr>
      <vt:lpstr>INTEGRATING THE TPB &amp; TWO-STEP FLOW</vt:lpstr>
      <vt:lpstr>APPROACH </vt:lpstr>
      <vt:lpstr>PowerPoint Presentation</vt:lpstr>
      <vt:lpstr>PowerPoint Presentation</vt:lpstr>
      <vt:lpstr>PowerPoint Presentation</vt:lpstr>
      <vt:lpstr>PowerPoint Presentation</vt:lpstr>
      <vt:lpstr>Logic Model</vt:lpstr>
      <vt:lpstr>EVALUATION PLAN  PARENTS  AND ADOLESCENTS - Pre-Assessment </vt:lpstr>
      <vt:lpstr>EVALUATION PLAN PARENTS &amp; ADOLESCENTS (Post – Assessment)</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Microsoft Office User</dc:creator>
  <cp:lastModifiedBy>Jessica Keene</cp:lastModifiedBy>
  <cp:revision>82</cp:revision>
  <dcterms:created xsi:type="dcterms:W3CDTF">2018-09-13T20:39:10Z</dcterms:created>
  <dcterms:modified xsi:type="dcterms:W3CDTF">2019-08-06T16:19:55Z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